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3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</p:sldIdLst>
  <p:sldSz cy="5143500" cx="9144000"/>
  <p:notesSz cx="6858000" cy="9144000"/>
  <p:embeddedFontLst>
    <p:embeddedFont>
      <p:font typeface="Helvetica Neue"/>
      <p:regular r:id="rId56"/>
      <p:bold r:id="rId57"/>
      <p:italic r:id="rId58"/>
      <p:boldItalic r:id="rId59"/>
    </p:embeddedFont>
    <p:embeddedFont>
      <p:font typeface="Roboto Mono"/>
      <p:regular r:id="rId60"/>
      <p:bold r:id="rId61"/>
      <p:italic r:id="rId62"/>
      <p:boldItalic r:id="rId63"/>
    </p:embeddedFont>
    <p:embeddedFont>
      <p:font typeface="Karla"/>
      <p:regular r:id="rId64"/>
      <p:bold r:id="rId65"/>
      <p:italic r:id="rId66"/>
      <p:boldItalic r:id="rId6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RobotoMono-italic.fntdata"/><Relationship Id="rId61" Type="http://schemas.openxmlformats.org/officeDocument/2006/relationships/font" Target="fonts/RobotoMono-bold.fntdata"/><Relationship Id="rId20" Type="http://schemas.openxmlformats.org/officeDocument/2006/relationships/slide" Target="slides/slide15.xml"/><Relationship Id="rId64" Type="http://schemas.openxmlformats.org/officeDocument/2006/relationships/font" Target="fonts/Karla-regular.fntdata"/><Relationship Id="rId63" Type="http://schemas.openxmlformats.org/officeDocument/2006/relationships/font" Target="fonts/RobotoMono-boldItalic.fntdata"/><Relationship Id="rId22" Type="http://schemas.openxmlformats.org/officeDocument/2006/relationships/slide" Target="slides/slide17.xml"/><Relationship Id="rId66" Type="http://schemas.openxmlformats.org/officeDocument/2006/relationships/font" Target="fonts/Karla-italic.fntdata"/><Relationship Id="rId21" Type="http://schemas.openxmlformats.org/officeDocument/2006/relationships/slide" Target="slides/slide16.xml"/><Relationship Id="rId65" Type="http://schemas.openxmlformats.org/officeDocument/2006/relationships/font" Target="fonts/Karla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7" Type="http://schemas.openxmlformats.org/officeDocument/2006/relationships/font" Target="fonts/Karla-boldItalic.fntdata"/><Relationship Id="rId60" Type="http://schemas.openxmlformats.org/officeDocument/2006/relationships/font" Target="fonts/RobotoMono-regular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font" Target="fonts/HelveticaNeue-bold.fntdata"/><Relationship Id="rId12" Type="http://schemas.openxmlformats.org/officeDocument/2006/relationships/slide" Target="slides/slide7.xml"/><Relationship Id="rId56" Type="http://schemas.openxmlformats.org/officeDocument/2006/relationships/font" Target="fonts/HelveticaNeue-regular.fntdata"/><Relationship Id="rId15" Type="http://schemas.openxmlformats.org/officeDocument/2006/relationships/slide" Target="slides/slide10.xml"/><Relationship Id="rId59" Type="http://schemas.openxmlformats.org/officeDocument/2006/relationships/font" Target="fonts/HelveticaNeue-boldItalic.fntdata"/><Relationship Id="rId14" Type="http://schemas.openxmlformats.org/officeDocument/2006/relationships/slide" Target="slides/slide9.xml"/><Relationship Id="rId58" Type="http://schemas.openxmlformats.org/officeDocument/2006/relationships/font" Target="fonts/HelveticaNeue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gif>
</file>

<file path=ppt/media/image13.gif>
</file>

<file path=ppt/media/image14.png>
</file>

<file path=ppt/media/image15.gif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13502191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1350219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56bb575cb_0_4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56bb575cb_0_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56bb575cb_0_5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56bb575cb_0_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56bb575cb_0_5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56bb575cb_0_5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56bb575cb_0_6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56bb575cb_0_6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556bb575cb_0_6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556bb575cb_0_6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56bb575cb_0_6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56bb575cb_0_6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56bb575cb_0_6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56bb575cb_0_6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556bb575cb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556bb575cb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56bb575cb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56bb575cb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56bb575cb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56bb575cb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56bb575cb_0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56bb575cb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556bb575cb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556bb575cb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56bb575cb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56bb575cb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56bb575cb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56bb575cb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56bb575cb_1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56bb575cb_1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56bb575cb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56bb575cb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556bb575cb_0_6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556bb575cb_0_6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556bb575cb_0_6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556bb575cb_0_6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556bb575cb_0_6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556bb575cb_0_6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556bb575cb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556bb575cb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556bb575cb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556bb575cb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56bb575cb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56bb575cb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556bb575cb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556bb575cb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56bb575cb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56bb575cb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556bb575cb_0_6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556bb575cb_0_6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556bb575cb_1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556bb575cb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556bb575cb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556bb575cb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556bb575cb_1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556bb575cb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556bb575cb_1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556bb575cb_1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556bb575cb_1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556bb575cb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556bb575cb_1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556bb575cb_1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556bb575cb_1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556bb575cb_1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56bb575cb_0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56bb575cb_0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556bb575cb_1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556bb575cb_1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556bb575cb_1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556bb575cb_1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556bb575cb_1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556bb575cb_1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556bb575cb_1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556bb575cb_1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556bb575cb_1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556bb575cb_1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556bb575cb_1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556bb575cb_1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556bb575cb_1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556bb575cb_1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56bb575cb_1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56bb575cb_1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556bb575cb_1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556bb575cb_1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556bb575cb_1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556bb575cb_1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56bb575cb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56bb575cb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556bb6246b_1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556bb6246b_1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56bb575cb_0_5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556bb575cb_0_5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56bb6246b_27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56bb6246b_27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56bb6246b_27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56bb6246b_27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recommended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56bb575cb_0_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56bb575cb_0_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lean" showMasterSp="0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ing Only">
  <p:cSld name="Content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1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None/>
              <a:defRPr i="0" u="none" cap="none" strike="noStrike">
                <a:solidFill>
                  <a:srgbClr val="535353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(Design)" showMasterSp="0">
  <p:cSld name="Opening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12"/>
          <p:cNvCxnSpPr/>
          <p:nvPr/>
        </p:nvCxnSpPr>
        <p:spPr>
          <a:xfrm>
            <a:off x="914389" y="2286006"/>
            <a:ext cx="2625900" cy="0"/>
          </a:xfrm>
          <a:prstGeom prst="straightConnector1">
            <a:avLst/>
          </a:prstGeom>
          <a:noFill/>
          <a:ln cap="flat" cmpd="sng" w="25400">
            <a:solidFill>
              <a:srgbClr val="75C36E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34" name="Google Shape;34;p12"/>
          <p:cNvSpPr txBox="1"/>
          <p:nvPr>
            <p:ph type="title"/>
          </p:nvPr>
        </p:nvSpPr>
        <p:spPr>
          <a:xfrm>
            <a:off x="914400" y="2400300"/>
            <a:ext cx="56694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C36E"/>
              </a:buClr>
              <a:buSzPts val="3000"/>
              <a:buNone/>
              <a:defRPr i="0" sz="3000" u="none" cap="none" strike="noStrike">
                <a:solidFill>
                  <a:srgbClr val="75C36E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5" name="Google Shape;35;p12"/>
          <p:cNvSpPr txBox="1"/>
          <p:nvPr>
            <p:ph idx="1" type="body"/>
          </p:nvPr>
        </p:nvSpPr>
        <p:spPr>
          <a:xfrm>
            <a:off x="914400" y="1828800"/>
            <a:ext cx="3612000" cy="3429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indent="-330200" lvl="0" marL="457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1pPr>
            <a:lvl2pPr indent="-330200" lvl="1" marL="9144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2pPr>
            <a:lvl3pPr indent="-330200" lvl="2" marL="1371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3pPr>
            <a:lvl4pPr indent="-330200" lvl="3" marL="18288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4pPr>
            <a:lvl5pPr indent="-330200" lvl="4" marL="2286000" rtl="0">
              <a:spcBef>
                <a:spcPts val="400"/>
              </a:spcBef>
              <a:spcAft>
                <a:spcPts val="0"/>
              </a:spcAft>
              <a:buSzPts val="1600"/>
              <a:buChar char="»"/>
              <a:defRPr b="1"/>
            </a:lvl5pPr>
            <a:lvl6pPr indent="-330200" lvl="5" marL="2743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6pPr>
            <a:lvl7pPr indent="-330200" lvl="6" marL="32004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7pPr>
            <a:lvl8pPr indent="-330200" lvl="7" marL="3657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8pPr>
            <a:lvl9pPr indent="-330200" lvl="8" marL="41148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">
          <p15:clr>
            <a:srgbClr val="F9AD4C"/>
          </p15:clr>
        </p15:guide>
        <p15:guide id="2" orient="horz" pos="1692">
          <p15:clr>
            <a:srgbClr val="F9AD4C"/>
          </p15:clr>
        </p15:guide>
        <p15:guide id="3" orient="horz" pos="1368">
          <p15:clr>
            <a:srgbClr val="F9AD4C"/>
          </p15:clr>
        </p15:guide>
        <p15:guide id="4" orient="horz" pos="1152">
          <p15:clr>
            <a:srgbClr val="F9AD4C"/>
          </p15:clr>
        </p15:guide>
        <p15:guide id="5" orient="horz" pos="1512">
          <p15:clr>
            <a:srgbClr val="F9AD4C"/>
          </p15:clr>
        </p15:guide>
        <p15:guide id="6" pos="2235">
          <p15:clr>
            <a:srgbClr val="F9AD4C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(Internal)" showMasterSp="0">
  <p:cSld name="Opening_2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37;p13"/>
          <p:cNvCxnSpPr/>
          <p:nvPr/>
        </p:nvCxnSpPr>
        <p:spPr>
          <a:xfrm>
            <a:off x="914389" y="2286006"/>
            <a:ext cx="2625900" cy="0"/>
          </a:xfrm>
          <a:prstGeom prst="straightConnector1">
            <a:avLst/>
          </a:prstGeom>
          <a:noFill/>
          <a:ln cap="flat" cmpd="sng" w="25400">
            <a:solidFill>
              <a:srgbClr val="DE6868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38" name="Google Shape;38;p13"/>
          <p:cNvSpPr txBox="1"/>
          <p:nvPr>
            <p:ph type="title"/>
          </p:nvPr>
        </p:nvSpPr>
        <p:spPr>
          <a:xfrm>
            <a:off x="914400" y="2400300"/>
            <a:ext cx="56694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E6868"/>
              </a:buClr>
              <a:buSzPts val="3000"/>
              <a:buNone/>
              <a:defRPr i="0" sz="3000" u="none" cap="none" strike="noStrike">
                <a:solidFill>
                  <a:srgbClr val="DE6868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9" name="Google Shape;39;p13"/>
          <p:cNvSpPr txBox="1"/>
          <p:nvPr>
            <p:ph idx="1" type="body"/>
          </p:nvPr>
        </p:nvSpPr>
        <p:spPr>
          <a:xfrm>
            <a:off x="914400" y="1828800"/>
            <a:ext cx="3612000" cy="3429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indent="-330200" lvl="0" marL="457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1pPr>
            <a:lvl2pPr indent="-330200" lvl="1" marL="9144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2pPr>
            <a:lvl3pPr indent="-330200" lvl="2" marL="1371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3pPr>
            <a:lvl4pPr indent="-330200" lvl="3" marL="18288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4pPr>
            <a:lvl5pPr indent="-330200" lvl="4" marL="2286000" rtl="0">
              <a:spcBef>
                <a:spcPts val="400"/>
              </a:spcBef>
              <a:spcAft>
                <a:spcPts val="0"/>
              </a:spcAft>
              <a:buSzPts val="1600"/>
              <a:buChar char="»"/>
              <a:defRPr b="1"/>
            </a:lvl5pPr>
            <a:lvl6pPr indent="-330200" lvl="5" marL="2743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6pPr>
            <a:lvl7pPr indent="-330200" lvl="6" marL="32004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7pPr>
            <a:lvl8pPr indent="-330200" lvl="7" marL="3657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8pPr>
            <a:lvl9pPr indent="-330200" lvl="8" marL="41148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">
          <p15:clr>
            <a:srgbClr val="F9AD4C"/>
          </p15:clr>
        </p15:guide>
        <p15:guide id="2" orient="horz" pos="1692">
          <p15:clr>
            <a:srgbClr val="F9AD4C"/>
          </p15:clr>
        </p15:guide>
        <p15:guide id="3" orient="horz" pos="1368">
          <p15:clr>
            <a:srgbClr val="F9AD4C"/>
          </p15:clr>
        </p15:guide>
        <p15:guide id="4" orient="horz" pos="1152">
          <p15:clr>
            <a:srgbClr val="F9AD4C"/>
          </p15:clr>
        </p15:guide>
        <p15:guide id="5" orient="horz" pos="1512">
          <p15:clr>
            <a:srgbClr val="F9AD4C"/>
          </p15:clr>
        </p15:guide>
        <p15:guide id="6" pos="2235">
          <p15:clr>
            <a:srgbClr val="F9AD4C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(Programming)" showMasterSp="0">
  <p:cSld name="Opening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14"/>
          <p:cNvCxnSpPr/>
          <p:nvPr/>
        </p:nvCxnSpPr>
        <p:spPr>
          <a:xfrm>
            <a:off x="914389" y="2286006"/>
            <a:ext cx="2625900" cy="0"/>
          </a:xfrm>
          <a:prstGeom prst="straightConnector1">
            <a:avLst/>
          </a:prstGeom>
          <a:noFill/>
          <a:ln cap="flat" cmpd="sng" w="25400">
            <a:solidFill>
              <a:srgbClr val="6191C2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42" name="Google Shape;42;p14"/>
          <p:cNvSpPr txBox="1"/>
          <p:nvPr>
            <p:ph type="title"/>
          </p:nvPr>
        </p:nvSpPr>
        <p:spPr>
          <a:xfrm>
            <a:off x="914400" y="2400300"/>
            <a:ext cx="56694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91C2"/>
              </a:buClr>
              <a:buSzPts val="3000"/>
              <a:buNone/>
              <a:defRPr i="0" sz="3000" u="none" cap="none" strike="noStrike">
                <a:solidFill>
                  <a:srgbClr val="6191C2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3" name="Google Shape;43;p14"/>
          <p:cNvSpPr txBox="1"/>
          <p:nvPr>
            <p:ph idx="1" type="body"/>
          </p:nvPr>
        </p:nvSpPr>
        <p:spPr>
          <a:xfrm>
            <a:off x="914400" y="1828800"/>
            <a:ext cx="3612000" cy="3429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indent="-330200" lvl="0" marL="457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1pPr>
            <a:lvl2pPr indent="-330200" lvl="1" marL="9144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2pPr>
            <a:lvl3pPr indent="-330200" lvl="2" marL="1371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3pPr>
            <a:lvl4pPr indent="-330200" lvl="3" marL="18288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4pPr>
            <a:lvl5pPr indent="-330200" lvl="4" marL="2286000" rtl="0">
              <a:spcBef>
                <a:spcPts val="400"/>
              </a:spcBef>
              <a:spcAft>
                <a:spcPts val="0"/>
              </a:spcAft>
              <a:buSzPts val="1600"/>
              <a:buChar char="»"/>
              <a:defRPr b="1"/>
            </a:lvl5pPr>
            <a:lvl6pPr indent="-330200" lvl="5" marL="2743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6pPr>
            <a:lvl7pPr indent="-330200" lvl="6" marL="32004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7pPr>
            <a:lvl8pPr indent="-330200" lvl="7" marL="3657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8pPr>
            <a:lvl9pPr indent="-330200" lvl="8" marL="41148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">
          <p15:clr>
            <a:srgbClr val="F9AD4C"/>
          </p15:clr>
        </p15:guide>
        <p15:guide id="2" orient="horz" pos="1692">
          <p15:clr>
            <a:srgbClr val="F9AD4C"/>
          </p15:clr>
        </p15:guide>
        <p15:guide id="3" orient="horz" pos="1368">
          <p15:clr>
            <a:srgbClr val="F9AD4C"/>
          </p15:clr>
        </p15:guide>
        <p15:guide id="4" orient="horz" pos="1152">
          <p15:clr>
            <a:srgbClr val="F9AD4C"/>
          </p15:clr>
        </p15:guide>
        <p15:guide id="5" orient="horz" pos="1512">
          <p15:clr>
            <a:srgbClr val="F9AD4C"/>
          </p15:clr>
        </p15:guide>
        <p15:guide id="6" pos="2235">
          <p15:clr>
            <a:srgbClr val="F9AD4C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peaker">
  <p:cSld name="CUSTOM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15"/>
          <p:cNvCxnSpPr/>
          <p:nvPr/>
        </p:nvCxnSpPr>
        <p:spPr>
          <a:xfrm>
            <a:off x="2560359" y="2855414"/>
            <a:ext cx="4025400" cy="0"/>
          </a:xfrm>
          <a:prstGeom prst="straightConnector1">
            <a:avLst/>
          </a:prstGeom>
          <a:noFill/>
          <a:ln cap="flat" cmpd="sng" w="25400">
            <a:solidFill>
              <a:srgbClr val="75C36E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46" name="Google Shape;46;p15"/>
          <p:cNvSpPr txBox="1"/>
          <p:nvPr>
            <p:ph type="title"/>
          </p:nvPr>
        </p:nvSpPr>
        <p:spPr>
          <a:xfrm>
            <a:off x="2560350" y="2057400"/>
            <a:ext cx="4023300" cy="3384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47" name="Google Shape;47;p15"/>
          <p:cNvSpPr txBox="1"/>
          <p:nvPr>
            <p:ph idx="1" type="subTitle"/>
          </p:nvPr>
        </p:nvSpPr>
        <p:spPr>
          <a:xfrm>
            <a:off x="2558350" y="2395725"/>
            <a:ext cx="4025400" cy="3522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40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4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4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2" type="body"/>
          </p:nvPr>
        </p:nvSpPr>
        <p:spPr>
          <a:xfrm>
            <a:off x="2560350" y="2971800"/>
            <a:ext cx="4023300" cy="12573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330200" lvl="0" marL="4572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 algn="ctr">
              <a:spcBef>
                <a:spcPts val="400"/>
              </a:spcBef>
              <a:spcAft>
                <a:spcPts val="0"/>
              </a:spcAft>
              <a:buSzPts val="1600"/>
              <a:buChar char="–"/>
              <a:defRPr/>
            </a:lvl2pPr>
            <a:lvl3pPr indent="-330200" lvl="2" marL="13716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 algn="ctr">
              <a:spcBef>
                <a:spcPts val="400"/>
              </a:spcBef>
              <a:spcAft>
                <a:spcPts val="0"/>
              </a:spcAft>
              <a:buSzPts val="1600"/>
              <a:buChar char="–"/>
              <a:defRPr/>
            </a:lvl4pPr>
            <a:lvl5pPr indent="-330200" lvl="4" marL="2286000" rtl="0" algn="ctr">
              <a:spcBef>
                <a:spcPts val="400"/>
              </a:spcBef>
              <a:spcAft>
                <a:spcPts val="0"/>
              </a:spcAft>
              <a:buSzPts val="1600"/>
              <a:buChar char="»"/>
              <a:defRPr/>
            </a:lvl5pPr>
            <a:lvl6pPr indent="-330200" lvl="5" marL="27432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24">
          <p15:clr>
            <a:srgbClr val="F9AD4C"/>
          </p15:clr>
        </p15:guide>
        <p15:guide id="2" orient="horz" pos="1296">
          <p15:clr>
            <a:srgbClr val="F9AD4C"/>
          </p15:clr>
        </p15:guide>
        <p15:guide id="3" orient="horz" pos="1509">
          <p15:clr>
            <a:srgbClr val="F9AD4C"/>
          </p15:clr>
        </p15:guide>
        <p15:guide id="4" orient="horz" pos="1731">
          <p15:clr>
            <a:srgbClr val="F9AD4C"/>
          </p15:clr>
        </p15:guide>
        <p15:guide id="5" orient="horz" pos="1872">
          <p15:clr>
            <a:srgbClr val="F9AD4C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lean" showMasterSp="0" type="tx">
  <p:cSld name="TITLE_AND_BOD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elcome" showMasterSp="0">
  <p:cSld name="TITLE_AND_BODY_1">
    <p:bg>
      <p:bgPr>
        <a:solidFill>
          <a:srgbClr val="75C36E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/>
          <p:nvPr/>
        </p:nvSpPr>
        <p:spPr>
          <a:xfrm>
            <a:off x="502925" y="1028700"/>
            <a:ext cx="40233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Welcome!</a:t>
            </a:r>
            <a:endParaRPr b="1" sz="48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Find your table</a:t>
            </a:r>
            <a:endParaRPr sz="36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ro">
  <p:cSld name="CUSTOM_2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9"/>
          <p:cNvSpPr txBox="1"/>
          <p:nvPr>
            <p:ph type="title"/>
          </p:nvPr>
        </p:nvSpPr>
        <p:spPr>
          <a:xfrm>
            <a:off x="502925" y="1035450"/>
            <a:ext cx="8138100" cy="31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with Label">
  <p:cSld name="CUSTOM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0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04800" lvl="0" marL="4572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SzPts val="1200"/>
              <a:buChar char="–"/>
              <a:defRPr sz="1200"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–"/>
              <a:defRPr sz="1200"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»"/>
              <a:defRPr sz="1200"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">
  <p:cSld name="Conten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1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None/>
              <a:defRPr i="0" u="none" cap="none" strike="noStrike">
                <a:solidFill>
                  <a:srgbClr val="535353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62" name="Google Shape;62;p21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30200" lvl="0" marL="457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–"/>
              <a:defRPr i="0" sz="1600" u="none" cap="none" strike="noStrike">
                <a:solidFill>
                  <a:srgbClr val="535353"/>
                </a:solidFill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–"/>
              <a:defRPr i="0" sz="1600" u="none" cap="none" strike="noStrike">
                <a:solidFill>
                  <a:srgbClr val="535353"/>
                </a:solidFill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»"/>
              <a:defRPr i="0" sz="1600" u="none" cap="none" strike="noStrike">
                <a:solidFill>
                  <a:srgbClr val="535353"/>
                </a:solidFill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elcome (Design)" showMasterSp="0">
  <p:cSld name="TITLE_AND_BODY_1">
    <p:bg>
      <p:bgPr>
        <a:solidFill>
          <a:srgbClr val="75C36E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 txBox="1"/>
          <p:nvPr/>
        </p:nvSpPr>
        <p:spPr>
          <a:xfrm>
            <a:off x="502925" y="1028700"/>
            <a:ext cx="40233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Welcome!</a:t>
            </a:r>
            <a:endParaRPr b="1" sz="48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Find your table</a:t>
            </a:r>
            <a:endParaRPr sz="36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ing Only">
  <p:cSld name="Content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2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None/>
              <a:defRPr i="0" u="none" cap="none" strike="noStrike">
                <a:solidFill>
                  <a:srgbClr val="535353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(Design)" showMasterSp="0">
  <p:cSld name="Opening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23"/>
          <p:cNvCxnSpPr/>
          <p:nvPr/>
        </p:nvCxnSpPr>
        <p:spPr>
          <a:xfrm>
            <a:off x="914389" y="2286006"/>
            <a:ext cx="2625900" cy="0"/>
          </a:xfrm>
          <a:prstGeom prst="straightConnector1">
            <a:avLst/>
          </a:prstGeom>
          <a:noFill/>
          <a:ln cap="flat" cmpd="sng" w="25400">
            <a:solidFill>
              <a:srgbClr val="75C36E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67" name="Google Shape;67;p23"/>
          <p:cNvSpPr txBox="1"/>
          <p:nvPr>
            <p:ph type="title"/>
          </p:nvPr>
        </p:nvSpPr>
        <p:spPr>
          <a:xfrm>
            <a:off x="914400" y="2400300"/>
            <a:ext cx="56694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C36E"/>
              </a:buClr>
              <a:buSzPts val="3000"/>
              <a:buNone/>
              <a:defRPr i="0" sz="3000" u="none" cap="none" strike="noStrike">
                <a:solidFill>
                  <a:srgbClr val="75C36E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8" name="Google Shape;68;p23"/>
          <p:cNvSpPr txBox="1"/>
          <p:nvPr>
            <p:ph idx="1" type="body"/>
          </p:nvPr>
        </p:nvSpPr>
        <p:spPr>
          <a:xfrm>
            <a:off x="914400" y="1828800"/>
            <a:ext cx="3612000" cy="3429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indent="-330200" lvl="0" marL="457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1pPr>
            <a:lvl2pPr indent="-330200" lvl="1" marL="9144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2pPr>
            <a:lvl3pPr indent="-330200" lvl="2" marL="1371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3pPr>
            <a:lvl4pPr indent="-330200" lvl="3" marL="18288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4pPr>
            <a:lvl5pPr indent="-330200" lvl="4" marL="2286000" rtl="0">
              <a:spcBef>
                <a:spcPts val="400"/>
              </a:spcBef>
              <a:spcAft>
                <a:spcPts val="0"/>
              </a:spcAft>
              <a:buSzPts val="1600"/>
              <a:buChar char="»"/>
              <a:defRPr b="1"/>
            </a:lvl5pPr>
            <a:lvl6pPr indent="-330200" lvl="5" marL="2743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6pPr>
            <a:lvl7pPr indent="-330200" lvl="6" marL="32004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7pPr>
            <a:lvl8pPr indent="-330200" lvl="7" marL="3657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8pPr>
            <a:lvl9pPr indent="-330200" lvl="8" marL="41148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">
          <p15:clr>
            <a:srgbClr val="F9AD4C"/>
          </p15:clr>
        </p15:guide>
        <p15:guide id="2" orient="horz" pos="1692">
          <p15:clr>
            <a:srgbClr val="F9AD4C"/>
          </p15:clr>
        </p15:guide>
        <p15:guide id="3" orient="horz" pos="1368">
          <p15:clr>
            <a:srgbClr val="F9AD4C"/>
          </p15:clr>
        </p15:guide>
        <p15:guide id="4" orient="horz" pos="1152">
          <p15:clr>
            <a:srgbClr val="F9AD4C"/>
          </p15:clr>
        </p15:guide>
        <p15:guide id="5" orient="horz" pos="1512">
          <p15:clr>
            <a:srgbClr val="F9AD4C"/>
          </p15:clr>
        </p15:guide>
        <p15:guide id="6" pos="2235">
          <p15:clr>
            <a:srgbClr val="F9AD4C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(Programming)" showMasterSp="0">
  <p:cSld name="Opening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" name="Google Shape;70;p24"/>
          <p:cNvCxnSpPr/>
          <p:nvPr/>
        </p:nvCxnSpPr>
        <p:spPr>
          <a:xfrm>
            <a:off x="914389" y="2286006"/>
            <a:ext cx="2625900" cy="0"/>
          </a:xfrm>
          <a:prstGeom prst="straightConnector1">
            <a:avLst/>
          </a:prstGeom>
          <a:noFill/>
          <a:ln cap="flat" cmpd="sng" w="25400">
            <a:solidFill>
              <a:srgbClr val="6191C2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71" name="Google Shape;71;p24"/>
          <p:cNvSpPr txBox="1"/>
          <p:nvPr>
            <p:ph type="title"/>
          </p:nvPr>
        </p:nvSpPr>
        <p:spPr>
          <a:xfrm>
            <a:off x="914400" y="2400300"/>
            <a:ext cx="56694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91C2"/>
              </a:buClr>
              <a:buSzPts val="3000"/>
              <a:buNone/>
              <a:defRPr i="0" sz="3000" u="none" cap="none" strike="noStrike">
                <a:solidFill>
                  <a:srgbClr val="6191C2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2" name="Google Shape;72;p24"/>
          <p:cNvSpPr txBox="1"/>
          <p:nvPr>
            <p:ph idx="1" type="body"/>
          </p:nvPr>
        </p:nvSpPr>
        <p:spPr>
          <a:xfrm>
            <a:off x="914400" y="1828800"/>
            <a:ext cx="3612000" cy="3429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indent="-330200" lvl="0" marL="457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1pPr>
            <a:lvl2pPr indent="-330200" lvl="1" marL="9144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2pPr>
            <a:lvl3pPr indent="-330200" lvl="2" marL="1371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3pPr>
            <a:lvl4pPr indent="-330200" lvl="3" marL="18288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4pPr>
            <a:lvl5pPr indent="-330200" lvl="4" marL="2286000" rtl="0">
              <a:spcBef>
                <a:spcPts val="400"/>
              </a:spcBef>
              <a:spcAft>
                <a:spcPts val="0"/>
              </a:spcAft>
              <a:buSzPts val="1600"/>
              <a:buChar char="»"/>
              <a:defRPr b="1"/>
            </a:lvl5pPr>
            <a:lvl6pPr indent="-330200" lvl="5" marL="2743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6pPr>
            <a:lvl7pPr indent="-330200" lvl="6" marL="32004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7pPr>
            <a:lvl8pPr indent="-330200" lvl="7" marL="3657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8pPr>
            <a:lvl9pPr indent="-330200" lvl="8" marL="41148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">
          <p15:clr>
            <a:srgbClr val="F9AD4C"/>
          </p15:clr>
        </p15:guide>
        <p15:guide id="2" orient="horz" pos="1692">
          <p15:clr>
            <a:srgbClr val="F9AD4C"/>
          </p15:clr>
        </p15:guide>
        <p15:guide id="3" orient="horz" pos="1368">
          <p15:clr>
            <a:srgbClr val="F9AD4C"/>
          </p15:clr>
        </p15:guide>
        <p15:guide id="4" orient="horz" pos="1152">
          <p15:clr>
            <a:srgbClr val="F9AD4C"/>
          </p15:clr>
        </p15:guide>
        <p15:guide id="5" orient="horz" pos="1512">
          <p15:clr>
            <a:srgbClr val="F9AD4C"/>
          </p15:clr>
        </p15:guide>
        <p15:guide id="6" pos="2235">
          <p15:clr>
            <a:srgbClr val="F9AD4C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peaker">
  <p:cSld name="CUSTOM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25"/>
          <p:cNvCxnSpPr/>
          <p:nvPr/>
        </p:nvCxnSpPr>
        <p:spPr>
          <a:xfrm>
            <a:off x="2560359" y="2855414"/>
            <a:ext cx="4025400" cy="0"/>
          </a:xfrm>
          <a:prstGeom prst="straightConnector1">
            <a:avLst/>
          </a:prstGeom>
          <a:noFill/>
          <a:ln cap="flat" cmpd="sng" w="25400">
            <a:solidFill>
              <a:srgbClr val="75C36E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75" name="Google Shape;75;p25"/>
          <p:cNvSpPr txBox="1"/>
          <p:nvPr>
            <p:ph type="title"/>
          </p:nvPr>
        </p:nvSpPr>
        <p:spPr>
          <a:xfrm>
            <a:off x="2560350" y="2057400"/>
            <a:ext cx="4023300" cy="3384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76" name="Google Shape;76;p25"/>
          <p:cNvSpPr txBox="1"/>
          <p:nvPr>
            <p:ph idx="1" type="subTitle"/>
          </p:nvPr>
        </p:nvSpPr>
        <p:spPr>
          <a:xfrm>
            <a:off x="2558350" y="2395725"/>
            <a:ext cx="4025400" cy="3522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40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4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4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7" name="Google Shape;77;p25"/>
          <p:cNvSpPr txBox="1"/>
          <p:nvPr>
            <p:ph idx="2" type="body"/>
          </p:nvPr>
        </p:nvSpPr>
        <p:spPr>
          <a:xfrm>
            <a:off x="2560350" y="2971800"/>
            <a:ext cx="4023300" cy="12573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330200" lvl="0" marL="4572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 algn="ctr">
              <a:spcBef>
                <a:spcPts val="400"/>
              </a:spcBef>
              <a:spcAft>
                <a:spcPts val="0"/>
              </a:spcAft>
              <a:buSzPts val="1600"/>
              <a:buChar char="–"/>
              <a:defRPr/>
            </a:lvl2pPr>
            <a:lvl3pPr indent="-330200" lvl="2" marL="13716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 algn="ctr">
              <a:spcBef>
                <a:spcPts val="400"/>
              </a:spcBef>
              <a:spcAft>
                <a:spcPts val="0"/>
              </a:spcAft>
              <a:buSzPts val="1600"/>
              <a:buChar char="–"/>
              <a:defRPr/>
            </a:lvl4pPr>
            <a:lvl5pPr indent="-330200" lvl="4" marL="2286000" rtl="0" algn="ctr">
              <a:spcBef>
                <a:spcPts val="400"/>
              </a:spcBef>
              <a:spcAft>
                <a:spcPts val="0"/>
              </a:spcAft>
              <a:buSzPts val="1600"/>
              <a:buChar char="»"/>
              <a:defRPr/>
            </a:lvl5pPr>
            <a:lvl6pPr indent="-330200" lvl="5" marL="27432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24">
          <p15:clr>
            <a:srgbClr val="F9AD4C"/>
          </p15:clr>
        </p15:guide>
        <p15:guide id="2" orient="horz" pos="1296">
          <p15:clr>
            <a:srgbClr val="F9AD4C"/>
          </p15:clr>
        </p15:guide>
        <p15:guide id="3" orient="horz" pos="1509">
          <p15:clr>
            <a:srgbClr val="F9AD4C"/>
          </p15:clr>
        </p15:guide>
        <p15:guide id="4" orient="horz" pos="1731">
          <p15:clr>
            <a:srgbClr val="F9AD4C"/>
          </p15:clr>
        </p15:guide>
        <p15:guide id="5" orient="horz" pos="1872">
          <p15:clr>
            <a:srgbClr val="F9AD4C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ro">
  <p:cSld name="CUSTOM_2_1">
    <p:bg>
      <p:bgPr>
        <a:solidFill>
          <a:srgbClr val="F3F3F3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6"/>
          <p:cNvSpPr txBox="1"/>
          <p:nvPr>
            <p:ph type="title"/>
          </p:nvPr>
        </p:nvSpPr>
        <p:spPr>
          <a:xfrm>
            <a:off x="457200" y="1035450"/>
            <a:ext cx="8229600" cy="31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2" name="Google Shape;82;p2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3" name="Google Shape;8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elcome (Programming)" showMasterSp="0">
  <p:cSld name="TITLE_AND_BODY_1_1">
    <p:bg>
      <p:bgPr>
        <a:solidFill>
          <a:srgbClr val="6191C2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"/>
          <p:cNvSpPr txBox="1"/>
          <p:nvPr/>
        </p:nvSpPr>
        <p:spPr>
          <a:xfrm>
            <a:off x="502925" y="1028700"/>
            <a:ext cx="40233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Welcome!</a:t>
            </a:r>
            <a:endParaRPr b="1" sz="48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Find your table</a:t>
            </a:r>
            <a:endParaRPr sz="36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ro">
  <p:cSld name="CUSTOM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5"/>
          <p:cNvSpPr txBox="1"/>
          <p:nvPr>
            <p:ph type="title"/>
          </p:nvPr>
        </p:nvSpPr>
        <p:spPr>
          <a:xfrm>
            <a:off x="502925" y="1035450"/>
            <a:ext cx="8138100" cy="31938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ttendance">
  <p:cSld name="CUSTOM_2_2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6"/>
          <p:cNvSpPr txBox="1"/>
          <p:nvPr/>
        </p:nvSpPr>
        <p:spPr>
          <a:xfrm>
            <a:off x="502925" y="1035450"/>
            <a:ext cx="8138100" cy="3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Attendance</a:t>
            </a:r>
            <a:endParaRPr b="1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18" name="Google Shape;1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59475" y="1844875"/>
            <a:ext cx="425050" cy="42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296">
          <p15:clr>
            <a:srgbClr val="F9AD4C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estions">
  <p:cSld name="CUSTOM_2_2_1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7"/>
          <p:cNvSpPr txBox="1"/>
          <p:nvPr/>
        </p:nvSpPr>
        <p:spPr>
          <a:xfrm>
            <a:off x="502925" y="1035450"/>
            <a:ext cx="8138100" cy="3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Questions?</a:t>
            </a:r>
            <a:endParaRPr b="1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21" name="Google Shape;2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39325" y="1868300"/>
            <a:ext cx="386960" cy="37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7715" y="1868300"/>
            <a:ext cx="386960" cy="37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296">
          <p15:clr>
            <a:srgbClr val="F9AD4C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ro">
  <p:cSld name="CUSTOM_2_1">
    <p:bg>
      <p:bgPr>
        <a:solidFill>
          <a:srgbClr val="EFEFEF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 txBox="1"/>
          <p:nvPr>
            <p:ph type="title"/>
          </p:nvPr>
        </p:nvSpPr>
        <p:spPr>
          <a:xfrm>
            <a:off x="457200" y="1035450"/>
            <a:ext cx="8229600" cy="31938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with Label">
  <p:cSld name="CUSTOM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9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04800" lvl="0" marL="4572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SzPts val="1200"/>
              <a:buChar char="–"/>
              <a:defRPr sz="1200"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–"/>
              <a:defRPr sz="1200"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»"/>
              <a:defRPr sz="1200"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">
  <p:cSld name="Conte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0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None/>
              <a:defRPr i="0" u="none" cap="none" strike="noStrike">
                <a:solidFill>
                  <a:srgbClr val="535353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29" name="Google Shape;29;p10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-330200" lvl="0" marL="457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–"/>
              <a:defRPr i="0" sz="1600" u="none" cap="none" strike="noStrike">
                <a:solidFill>
                  <a:srgbClr val="535353"/>
                </a:solidFill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–"/>
              <a:defRPr i="0" sz="1600" u="none" cap="none" strike="noStrike">
                <a:solidFill>
                  <a:srgbClr val="535353"/>
                </a:solidFill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»"/>
              <a:defRPr i="0" sz="1600" u="none" cap="none" strike="noStrike">
                <a:solidFill>
                  <a:srgbClr val="535353"/>
                </a:solidFill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4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Karla"/>
              <a:buNone/>
              <a:defRPr b="1" i="0" sz="24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0" lvl="1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0" lvl="2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0" lvl="3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0" lvl="4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0" lvl="5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0" lvl="6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0" lvl="7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0" lvl="8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-330200" lvl="0" marL="457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–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–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»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8" name="Google Shape;8;p1"/>
          <p:cNvSpPr/>
          <p:nvPr/>
        </p:nvSpPr>
        <p:spPr>
          <a:xfrm>
            <a:off x="5989375" y="4462275"/>
            <a:ext cx="2651700" cy="2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C36E"/>
              </a:buClr>
              <a:buFont typeface="Helvetica Neue"/>
              <a:buNone/>
            </a:pPr>
            <a:r>
              <a:rPr b="1" lang="en" sz="120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Web Design DeCal  </a:t>
            </a:r>
            <a:r>
              <a:rPr lang="en" sz="120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Spring 2019</a:t>
            </a:r>
            <a:endParaRPr sz="1200">
              <a:solidFill>
                <a:srgbClr val="CCCCCC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">
          <p15:clr>
            <a:srgbClr val="9900FF"/>
          </p15:clr>
        </p15:guide>
        <p15:guide id="2" pos="5472">
          <p15:clr>
            <a:srgbClr val="9900FF"/>
          </p15:clr>
        </p15:guide>
        <p15:guide id="3" orient="horz" pos="288">
          <p15:clr>
            <a:srgbClr val="9900FF"/>
          </p15:clr>
        </p15:guide>
        <p15:guide id="4" orient="horz" pos="2955">
          <p15:clr>
            <a:srgbClr val="9900FF"/>
          </p15:clr>
        </p15:guide>
        <p15:guide id="5" orient="horz" pos="2811">
          <p15:clr>
            <a:srgbClr val="F06B4A"/>
          </p15:clr>
        </p15:guide>
        <p15:guide id="6" orient="horz" pos="576">
          <p15:clr>
            <a:srgbClr val="F06B4A"/>
          </p15:clr>
        </p15:guide>
        <p15:guide id="7" orient="horz" pos="648">
          <p15:clr>
            <a:srgbClr val="F06B4A"/>
          </p15:clr>
        </p15:guide>
        <p15:guide id="8" pos="2909">
          <p15:clr>
            <a:srgbClr val="F06B4A"/>
          </p15:clr>
        </p15:guide>
        <p15:guide id="9" pos="1613">
          <p15:clr>
            <a:srgbClr val="F06B4A"/>
          </p15:clr>
        </p15:guide>
        <p15:guide id="10" pos="4147">
          <p15:clr>
            <a:srgbClr val="F06B4A"/>
          </p15:clr>
        </p15:guide>
        <p15:guide id="11" pos="2851">
          <p15:clr>
            <a:srgbClr val="F06B4A"/>
          </p15:clr>
        </p15:guide>
        <p15:guide id="12" pos="1555">
          <p15:clr>
            <a:srgbClr val="F06B4A"/>
          </p15:clr>
        </p15:guide>
        <p15:guide id="13" pos="4205">
          <p15:clr>
            <a:srgbClr val="F06B4A"/>
          </p15:clr>
        </p15:guide>
        <p15:guide id="14" orient="horz" pos="2664">
          <p15:clr>
            <a:srgbClr val="F06B4A"/>
          </p15:clr>
        </p15:guide>
        <p15:guide id="15" pos="317">
          <p15:clr>
            <a:srgbClr val="F06B4A"/>
          </p15:clr>
        </p15:guide>
        <p15:guide id="16" pos="5443">
          <p15:clr>
            <a:srgbClr val="F06B4A"/>
          </p15:clr>
        </p15:guide>
        <p15:guide id="17" pos="1987">
          <p15:clr>
            <a:srgbClr val="F06B4A"/>
          </p15:clr>
        </p15:guide>
        <p15:guide id="18" pos="2043">
          <p15:clr>
            <a:srgbClr val="F06B4A"/>
          </p15:clr>
        </p15:guide>
        <p15:guide id="19" pos="3715">
          <p15:clr>
            <a:srgbClr val="F06B4A"/>
          </p15:clr>
        </p15:guide>
        <p15:guide id="20" pos="3773">
          <p15:clr>
            <a:srgbClr val="F06B4A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Karla"/>
              <a:buNone/>
              <a:defRPr b="1" i="0" sz="24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0" lvl="1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0" lvl="2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0" lvl="3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0" lvl="4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0" lvl="5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0" lvl="6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0" lvl="7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0" lvl="8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51" name="Google Shape;51;p16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00" lvl="0" marL="457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–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–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»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52" name="Google Shape;52;p16"/>
          <p:cNvSpPr/>
          <p:nvPr/>
        </p:nvSpPr>
        <p:spPr>
          <a:xfrm>
            <a:off x="5989375" y="4462275"/>
            <a:ext cx="2651700" cy="2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C36E"/>
              </a:buClr>
              <a:buFont typeface="Helvetica Neue"/>
              <a:buNone/>
            </a:pPr>
            <a:r>
              <a:rPr b="1" lang="en" sz="120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Web Design DeCal  </a:t>
            </a:r>
            <a:r>
              <a:rPr lang="en" sz="120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Spring 2019</a:t>
            </a:r>
            <a:endParaRPr sz="1200">
              <a:solidFill>
                <a:srgbClr val="CCCCCC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ransition>
    <p:push dir="r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">
          <p15:clr>
            <a:srgbClr val="9900FF"/>
          </p15:clr>
        </p15:guide>
        <p15:guide id="2" pos="5472">
          <p15:clr>
            <a:srgbClr val="9900FF"/>
          </p15:clr>
        </p15:guide>
        <p15:guide id="3" orient="horz" pos="288">
          <p15:clr>
            <a:srgbClr val="9900FF"/>
          </p15:clr>
        </p15:guide>
        <p15:guide id="4" orient="horz" pos="2955">
          <p15:clr>
            <a:srgbClr val="9900FF"/>
          </p15:clr>
        </p15:guide>
        <p15:guide id="5" orient="horz" pos="2811">
          <p15:clr>
            <a:srgbClr val="F06B4A"/>
          </p15:clr>
        </p15:guide>
        <p15:guide id="6" orient="horz" pos="576">
          <p15:clr>
            <a:srgbClr val="F06B4A"/>
          </p15:clr>
        </p15:guide>
        <p15:guide id="7" orient="horz" pos="648">
          <p15:clr>
            <a:srgbClr val="F06B4A"/>
          </p15:clr>
        </p15:guide>
        <p15:guide id="8" pos="2909">
          <p15:clr>
            <a:srgbClr val="F06B4A"/>
          </p15:clr>
        </p15:guide>
        <p15:guide id="9" pos="1613">
          <p15:clr>
            <a:srgbClr val="F06B4A"/>
          </p15:clr>
        </p15:guide>
        <p15:guide id="10" pos="4147">
          <p15:clr>
            <a:srgbClr val="F06B4A"/>
          </p15:clr>
        </p15:guide>
        <p15:guide id="11" pos="2851">
          <p15:clr>
            <a:srgbClr val="F06B4A"/>
          </p15:clr>
        </p15:guide>
        <p15:guide id="12" pos="1555">
          <p15:clr>
            <a:srgbClr val="F06B4A"/>
          </p15:clr>
        </p15:guide>
        <p15:guide id="13" pos="4205">
          <p15:clr>
            <a:srgbClr val="F06B4A"/>
          </p15:clr>
        </p15:guide>
        <p15:guide id="14" orient="horz" pos="2664">
          <p15:clr>
            <a:srgbClr val="F06B4A"/>
          </p15:clr>
        </p15:guide>
        <p15:guide id="15" pos="317">
          <p15:clr>
            <a:srgbClr val="F06B4A"/>
          </p15:clr>
        </p15:guide>
        <p15:guide id="16" pos="5443">
          <p15:clr>
            <a:srgbClr val="F06B4A"/>
          </p15:clr>
        </p15:guide>
        <p15:guide id="17" pos="1987">
          <p15:clr>
            <a:srgbClr val="F06B4A"/>
          </p15:clr>
        </p15:guide>
        <p15:guide id="18" pos="2043">
          <p15:clr>
            <a:srgbClr val="F06B4A"/>
          </p15:clr>
        </p15:guide>
        <p15:guide id="19" pos="3715">
          <p15:clr>
            <a:srgbClr val="F06B4A"/>
          </p15:clr>
        </p15:guide>
        <p15:guide id="20" pos="3773">
          <p15:clr>
            <a:srgbClr val="F06B4A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tinyurl.com/wdd-mqu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w3.org/TR/mediaqueries-4/" TargetMode="External"/><Relationship Id="rId4" Type="http://schemas.openxmlformats.org/officeDocument/2006/relationships/hyperlink" Target="https://developer.mozilla.org/en-US/docs/Web/CSS/flex-wrap" TargetMode="External"/><Relationship Id="rId5" Type="http://schemas.openxmlformats.org/officeDocument/2006/relationships/hyperlink" Target="https://learncssgrid.com/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hex.innovativedesign.club/" TargetMode="External"/><Relationship Id="rId4" Type="http://schemas.openxmlformats.org/officeDocument/2006/relationships/image" Target="../media/image1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3.gif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5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.gif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9.gif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8.gif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gif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://tinyurl.com/keyframe-wdd" TargetMode="External"/><Relationship Id="rId4" Type="http://schemas.openxmlformats.org/officeDocument/2006/relationships/hyperlink" Target="http://tinyurl.com/keyframe-wdd" TargetMode="External"/><Relationship Id="rId5" Type="http://schemas.openxmlformats.org/officeDocument/2006/relationships/hyperlink" Target="http://tinyurl.com/keyframe-sol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0.xml"/><Relationship Id="rId3" Type="http://schemas.openxmlformats.org/officeDocument/2006/relationships/hyperlink" Target="http://tinyurl.com/wdd-spec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8"/>
          <p:cNvSpPr txBox="1"/>
          <p:nvPr>
            <p:ph type="title"/>
          </p:nvPr>
        </p:nvSpPr>
        <p:spPr>
          <a:xfrm>
            <a:off x="914400" y="2400300"/>
            <a:ext cx="5669400" cy="182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Media Queries and Keyframe Animations</a:t>
            </a:r>
            <a:endParaRPr/>
          </a:p>
        </p:txBody>
      </p:sp>
      <p:sp>
        <p:nvSpPr>
          <p:cNvPr id="89" name="Google Shape;89;p28"/>
          <p:cNvSpPr txBox="1"/>
          <p:nvPr>
            <p:ph idx="1" type="body"/>
          </p:nvPr>
        </p:nvSpPr>
        <p:spPr>
          <a:xfrm>
            <a:off x="914400" y="1828800"/>
            <a:ext cx="3612000" cy="342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Week 8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7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Breakdown</a:t>
            </a:r>
            <a:endParaRPr/>
          </a:p>
        </p:txBody>
      </p:sp>
      <p:sp>
        <p:nvSpPr>
          <p:cNvPr id="142" name="Google Shape;142;p37"/>
          <p:cNvSpPr txBox="1"/>
          <p:nvPr>
            <p:ph idx="4294967295" type="body"/>
          </p:nvPr>
        </p:nvSpPr>
        <p:spPr>
          <a:xfrm>
            <a:off x="440550" y="1729525"/>
            <a:ext cx="8262900" cy="12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2400" u="sng">
                <a:latin typeface="Roboto Mono"/>
                <a:ea typeface="Roboto Mono"/>
                <a:cs typeface="Roboto Mono"/>
                <a:sym typeface="Roboto Mono"/>
              </a:rPr>
              <a:t>@media</a:t>
            </a:r>
            <a:r>
              <a:rPr lang="en" sz="2400">
                <a:latin typeface="Roboto Mono"/>
                <a:ea typeface="Roboto Mono"/>
                <a:cs typeface="Roboto Mono"/>
                <a:sym typeface="Roboto Mono"/>
              </a:rPr>
              <a:t> not|only </a:t>
            </a:r>
            <a:r>
              <a:rPr b="1" i="1" lang="en" sz="2400">
                <a:latin typeface="Roboto Mono"/>
                <a:ea typeface="Roboto Mono"/>
                <a:cs typeface="Roboto Mono"/>
                <a:sym typeface="Roboto Mono"/>
              </a:rPr>
              <a:t>mediatype</a:t>
            </a:r>
            <a:r>
              <a:rPr lang="en" sz="24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br>
              <a:rPr lang="en" sz="2400"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2400">
                <a:latin typeface="Roboto Mono"/>
                <a:ea typeface="Roboto Mono"/>
                <a:cs typeface="Roboto Mono"/>
                <a:sym typeface="Roboto Mono"/>
              </a:rPr>
              <a:t>and (</a:t>
            </a:r>
            <a:r>
              <a:rPr b="1" lang="en" sz="2400">
                <a:latin typeface="Roboto Mono"/>
                <a:ea typeface="Roboto Mono"/>
                <a:cs typeface="Roboto Mono"/>
                <a:sym typeface="Roboto Mono"/>
              </a:rPr>
              <a:t>expressions</a:t>
            </a:r>
            <a:r>
              <a:rPr lang="en" sz="2400">
                <a:latin typeface="Roboto Mono"/>
                <a:ea typeface="Roboto Mono"/>
                <a:cs typeface="Roboto Mono"/>
                <a:sym typeface="Roboto Mono"/>
              </a:rPr>
              <a:t>) { // CSS Code }</a:t>
            </a:r>
            <a:endParaRPr sz="2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3" name="Google Shape;143;p37"/>
          <p:cNvSpPr txBox="1"/>
          <p:nvPr/>
        </p:nvSpPr>
        <p:spPr>
          <a:xfrm>
            <a:off x="502925" y="3637200"/>
            <a:ext cx="81381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Karla"/>
                <a:ea typeface="Karla"/>
                <a:cs typeface="Karla"/>
                <a:sym typeface="Karla"/>
              </a:rPr>
              <a:t>Our General Layout </a:t>
            </a:r>
            <a:endParaRPr sz="1800">
              <a:solidFill>
                <a:schemeClr val="accent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8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Breakdown</a:t>
            </a:r>
            <a:endParaRPr/>
          </a:p>
        </p:txBody>
      </p:sp>
      <p:sp>
        <p:nvSpPr>
          <p:cNvPr id="149" name="Google Shape;149;p38"/>
          <p:cNvSpPr txBox="1"/>
          <p:nvPr>
            <p:ph idx="4294967295" type="body"/>
          </p:nvPr>
        </p:nvSpPr>
        <p:spPr>
          <a:xfrm>
            <a:off x="440550" y="1729525"/>
            <a:ext cx="8262900" cy="12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2400" u="sng">
                <a:latin typeface="Roboto Mono"/>
                <a:ea typeface="Roboto Mono"/>
                <a:cs typeface="Roboto Mono"/>
                <a:sym typeface="Roboto Mono"/>
              </a:rPr>
              <a:t>@media</a:t>
            </a:r>
            <a:r>
              <a:rPr lang="en" sz="24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not|only </a:t>
            </a:r>
            <a:r>
              <a:rPr b="1" i="1"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mediatype</a:t>
            </a:r>
            <a: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b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and (</a:t>
            </a:r>
            <a:r>
              <a:rPr b="1"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expressions</a:t>
            </a:r>
            <a: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) { // CSS Code }</a:t>
            </a:r>
            <a:endParaRPr sz="24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0" name="Google Shape;150;p38"/>
          <p:cNvSpPr txBox="1"/>
          <p:nvPr/>
        </p:nvSpPr>
        <p:spPr>
          <a:xfrm>
            <a:off x="502925" y="3637200"/>
            <a:ext cx="8138100" cy="7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Header</a:t>
            </a:r>
            <a:r>
              <a:rPr lang="en" sz="18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 -- t</a:t>
            </a:r>
            <a:r>
              <a:rPr lang="en" sz="18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his one tells CSS , ‘Hey I’m declaring some special rules depending on what our device sizes are’</a:t>
            </a:r>
            <a:endParaRPr sz="1800">
              <a:solidFill>
                <a:schemeClr val="lt2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9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Breakdown</a:t>
            </a:r>
            <a:endParaRPr/>
          </a:p>
        </p:txBody>
      </p:sp>
      <p:sp>
        <p:nvSpPr>
          <p:cNvPr id="156" name="Google Shape;156;p39"/>
          <p:cNvSpPr txBox="1"/>
          <p:nvPr>
            <p:ph idx="4294967295" type="body"/>
          </p:nvPr>
        </p:nvSpPr>
        <p:spPr>
          <a:xfrm>
            <a:off x="440550" y="1729525"/>
            <a:ext cx="8262900" cy="12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@media</a:t>
            </a:r>
            <a: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2400" u="sng">
                <a:latin typeface="Roboto Mono"/>
                <a:ea typeface="Roboto Mono"/>
                <a:cs typeface="Roboto Mono"/>
                <a:sym typeface="Roboto Mono"/>
              </a:rPr>
              <a:t>not|only</a:t>
            </a:r>
            <a: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1"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mediatype</a:t>
            </a:r>
            <a: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b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and (</a:t>
            </a:r>
            <a:r>
              <a:rPr b="1"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expressions</a:t>
            </a:r>
            <a: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) { // CSS Code }</a:t>
            </a:r>
            <a:endParaRPr sz="24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7" name="Google Shape;157;p39"/>
          <p:cNvSpPr txBox="1"/>
          <p:nvPr/>
        </p:nvSpPr>
        <p:spPr>
          <a:xfrm>
            <a:off x="502925" y="3637200"/>
            <a:ext cx="8138100" cy="7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Conditional </a:t>
            </a:r>
            <a:r>
              <a:rPr i="1" lang="en" sz="18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(</a:t>
            </a:r>
            <a:r>
              <a:rPr i="1" lang="en" sz="18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optional)</a:t>
            </a:r>
            <a:r>
              <a:rPr lang="en" sz="18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 -- declare </a:t>
            </a:r>
            <a:r>
              <a:rPr b="1"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not</a:t>
            </a:r>
            <a:r>
              <a:rPr lang="en" sz="18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 for these styles apply for everything except the specified resolution. It is set to </a:t>
            </a:r>
            <a:r>
              <a:rPr b="1"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only</a:t>
            </a:r>
            <a:r>
              <a:rPr lang="en" sz="18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 by default.</a:t>
            </a:r>
            <a:endParaRPr sz="1800">
              <a:solidFill>
                <a:schemeClr val="lt2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0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Breakdown</a:t>
            </a:r>
            <a:endParaRPr/>
          </a:p>
        </p:txBody>
      </p:sp>
      <p:sp>
        <p:nvSpPr>
          <p:cNvPr id="163" name="Google Shape;163;p40"/>
          <p:cNvSpPr txBox="1"/>
          <p:nvPr>
            <p:ph idx="4294967295" type="body"/>
          </p:nvPr>
        </p:nvSpPr>
        <p:spPr>
          <a:xfrm>
            <a:off x="440550" y="1729525"/>
            <a:ext cx="8262900" cy="12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@media </a:t>
            </a:r>
            <a: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not|only</a:t>
            </a:r>
            <a: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1" lang="en" sz="2400" u="sng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mediatype</a:t>
            </a:r>
            <a: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b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and (</a:t>
            </a:r>
            <a:r>
              <a:rPr b="1"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expressions</a:t>
            </a:r>
            <a: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) { // CSS Code }</a:t>
            </a:r>
            <a:endParaRPr sz="24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4" name="Google Shape;164;p40"/>
          <p:cNvSpPr txBox="1"/>
          <p:nvPr/>
        </p:nvSpPr>
        <p:spPr>
          <a:xfrm>
            <a:off x="502925" y="3637200"/>
            <a:ext cx="8138100" cy="7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Media Type</a:t>
            </a:r>
            <a:r>
              <a:rPr b="1" lang="en" sz="18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i="1" lang="en" sz="18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(optional)</a:t>
            </a:r>
            <a:r>
              <a:rPr lang="en" sz="18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 -- </a:t>
            </a:r>
            <a:r>
              <a:rPr lang="en" sz="18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can be print, screen, or speech, default is ‘all’</a:t>
            </a:r>
            <a:endParaRPr sz="1800">
              <a:solidFill>
                <a:schemeClr val="lt2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1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Breakdown</a:t>
            </a:r>
            <a:endParaRPr/>
          </a:p>
        </p:txBody>
      </p:sp>
      <p:sp>
        <p:nvSpPr>
          <p:cNvPr id="170" name="Google Shape;170;p41"/>
          <p:cNvSpPr txBox="1"/>
          <p:nvPr>
            <p:ph idx="4294967295" type="body"/>
          </p:nvPr>
        </p:nvSpPr>
        <p:spPr>
          <a:xfrm>
            <a:off x="440550" y="1729525"/>
            <a:ext cx="8262900" cy="12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@media not|only </a:t>
            </a:r>
            <a:r>
              <a:rPr b="1" i="1"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mediatype</a:t>
            </a:r>
            <a: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b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1" lang="en" sz="2400" u="sng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and (</a:t>
            </a:r>
            <a:r>
              <a:rPr b="1" lang="en" sz="2400" u="sng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expressions</a:t>
            </a:r>
            <a:r>
              <a:rPr b="1" lang="en" sz="2400" u="sng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{ // CSS Code }</a:t>
            </a:r>
            <a:endParaRPr sz="24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1" name="Google Shape;171;p41"/>
          <p:cNvSpPr txBox="1"/>
          <p:nvPr/>
        </p:nvSpPr>
        <p:spPr>
          <a:xfrm>
            <a:off x="502925" y="3637200"/>
            <a:ext cx="8138100" cy="7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Expressions - </a:t>
            </a:r>
            <a:r>
              <a:rPr lang="en" sz="18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how we define what states the CSS should apply to -- media queries can add or override previous code!</a:t>
            </a:r>
            <a:endParaRPr sz="1800">
              <a:solidFill>
                <a:schemeClr val="lt2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2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Expressions</a:t>
            </a:r>
            <a:endParaRPr/>
          </a:p>
        </p:txBody>
      </p:sp>
      <p:sp>
        <p:nvSpPr>
          <p:cNvPr id="177" name="Google Shape;177;p42"/>
          <p:cNvSpPr txBox="1"/>
          <p:nvPr/>
        </p:nvSpPr>
        <p:spPr>
          <a:xfrm>
            <a:off x="4617725" y="1392625"/>
            <a:ext cx="4023300" cy="3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Discrete media features</a:t>
            </a:r>
            <a:endParaRPr b="1" sz="2400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There are only a few predefined values for a feature</a:t>
            </a:r>
            <a:endParaRPr sz="1800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35353"/>
                </a:solidFill>
                <a:latin typeface="Roboto Mono"/>
                <a:ea typeface="Roboto Mono"/>
                <a:cs typeface="Roboto Mono"/>
                <a:sym typeface="Roboto Mono"/>
              </a:rPr>
              <a:t>orientation</a:t>
            </a:r>
            <a:endParaRPr sz="2400">
              <a:solidFill>
                <a:srgbClr val="53535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… </a:t>
            </a:r>
            <a:endParaRPr sz="2400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8" name="Google Shape;178;p42"/>
          <p:cNvSpPr txBox="1"/>
          <p:nvPr/>
        </p:nvSpPr>
        <p:spPr>
          <a:xfrm>
            <a:off x="502925" y="1392625"/>
            <a:ext cx="4023300" cy="3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Range media features</a:t>
            </a:r>
            <a:endParaRPr b="1" sz="2400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You can specify a range of values</a:t>
            </a:r>
            <a:br>
              <a:rPr lang="en" sz="1800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lang="en" sz="1800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(using min-/max-prefix)</a:t>
            </a:r>
            <a:endParaRPr sz="1800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35353"/>
                </a:solidFill>
                <a:latin typeface="Roboto Mono"/>
                <a:ea typeface="Roboto Mono"/>
                <a:cs typeface="Roboto Mono"/>
                <a:sym typeface="Roboto Mono"/>
              </a:rPr>
              <a:t>width, height,</a:t>
            </a:r>
            <a:br>
              <a:rPr lang="en" sz="2400">
                <a:solidFill>
                  <a:srgbClr val="53535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2400">
                <a:solidFill>
                  <a:srgbClr val="535353"/>
                </a:solidFill>
                <a:latin typeface="Roboto Mono"/>
                <a:ea typeface="Roboto Mono"/>
                <a:cs typeface="Roboto Mono"/>
                <a:sym typeface="Roboto Mono"/>
              </a:rPr>
              <a:t>device-width,</a:t>
            </a:r>
            <a:br>
              <a:rPr lang="en" sz="2400">
                <a:solidFill>
                  <a:srgbClr val="535353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2400">
                <a:solidFill>
                  <a:srgbClr val="535353"/>
                </a:solidFill>
                <a:latin typeface="Roboto Mono"/>
                <a:ea typeface="Roboto Mono"/>
                <a:cs typeface="Roboto Mono"/>
                <a:sym typeface="Roboto Mono"/>
              </a:rPr>
              <a:t>device-height</a:t>
            </a:r>
            <a:endParaRPr sz="2400">
              <a:solidFill>
                <a:srgbClr val="53535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… </a:t>
            </a:r>
            <a:endParaRPr sz="2400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3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Commonly Used</a:t>
            </a:r>
            <a:endParaRPr/>
          </a:p>
        </p:txBody>
      </p:sp>
      <p:sp>
        <p:nvSpPr>
          <p:cNvPr id="184" name="Google Shape;184;p43"/>
          <p:cNvSpPr txBox="1"/>
          <p:nvPr/>
        </p:nvSpPr>
        <p:spPr>
          <a:xfrm>
            <a:off x="1971175" y="2044050"/>
            <a:ext cx="5110200" cy="10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width, height,</a:t>
            </a:r>
            <a:endParaRPr sz="24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min-width, max-width, etc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4"/>
          <p:cNvSpPr txBox="1"/>
          <p:nvPr>
            <p:ph type="title"/>
          </p:nvPr>
        </p:nvSpPr>
        <p:spPr>
          <a:xfrm>
            <a:off x="502925" y="1035450"/>
            <a:ext cx="8138100" cy="31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/>
              <a:t>Say you would like to match all computer screens no larger than 600px?</a:t>
            </a:r>
            <a:endParaRPr b="0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screen</a:t>
            </a:r>
            <a:r>
              <a:rPr b="0"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b="0"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(max-width</a:t>
            </a:r>
            <a:r>
              <a:rPr b="0"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600px</a:t>
            </a:r>
            <a:r>
              <a:rPr b="0"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chemeClr val="lt2"/>
                </a:solidFill>
              </a:rPr>
              <a:t>Make it longer by adding more…  </a:t>
            </a:r>
            <a:r>
              <a:rPr b="0"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5"/>
          <p:cNvSpPr txBox="1"/>
          <p:nvPr>
            <p:ph type="title"/>
          </p:nvPr>
        </p:nvSpPr>
        <p:spPr>
          <a:xfrm>
            <a:off x="502925" y="1035450"/>
            <a:ext cx="8138100" cy="31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/>
              <a:t>To match all screens between 200px and 400px in width?</a:t>
            </a:r>
            <a:endParaRPr b="0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9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screen</a:t>
            </a:r>
            <a:r>
              <a:rPr b="0" lang="en" sz="19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lang="en" sz="19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and (min-width</a:t>
            </a:r>
            <a:r>
              <a:rPr b="0" lang="en" sz="19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lang="en" sz="19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200px</a:t>
            </a:r>
            <a:r>
              <a:rPr b="0" lang="en" sz="19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) and</a:t>
            </a:r>
            <a:r>
              <a:rPr b="0" lang="en" sz="19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lang="en" sz="19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(max-width</a:t>
            </a:r>
            <a:r>
              <a:rPr b="0" lang="en" sz="19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lang="en" sz="19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400px</a:t>
            </a:r>
            <a:r>
              <a:rPr b="0" lang="en" sz="19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6"/>
          <p:cNvSpPr txBox="1"/>
          <p:nvPr>
            <p:ph type="title"/>
          </p:nvPr>
        </p:nvSpPr>
        <p:spPr>
          <a:xfrm>
            <a:off x="579125" y="1111650"/>
            <a:ext cx="8138100" cy="31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/>
              <a:t>To match the size of an iPad </a:t>
            </a:r>
            <a:r>
              <a:rPr b="0" lang="en" sz="1800">
                <a:solidFill>
                  <a:schemeClr val="lt2"/>
                </a:solidFill>
              </a:rPr>
              <a:t>device</a:t>
            </a:r>
            <a:r>
              <a:rPr b="0" lang="en" sz="1800"/>
              <a:t> (the very original one)?</a:t>
            </a:r>
            <a:endParaRPr b="0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7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screen</a:t>
            </a:r>
            <a:r>
              <a:rPr b="0" lang="en" sz="17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lang="en" sz="17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and (device-width</a:t>
            </a:r>
            <a:r>
              <a:rPr b="0" lang="en" sz="17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lang="en" sz="17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768px</a:t>
            </a:r>
            <a:r>
              <a:rPr b="0" lang="en" sz="17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) and</a:t>
            </a:r>
            <a:r>
              <a:rPr b="0" lang="en" sz="17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lang="en" sz="17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(device-height</a:t>
            </a:r>
            <a:r>
              <a:rPr b="0" lang="en" sz="17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lang="en" sz="17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1024px</a:t>
            </a:r>
            <a:r>
              <a:rPr b="0" lang="en" sz="17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9"/>
          <p:cNvSpPr txBox="1"/>
          <p:nvPr>
            <p:ph type="title"/>
          </p:nvPr>
        </p:nvSpPr>
        <p:spPr>
          <a:xfrm>
            <a:off x="457200" y="1035450"/>
            <a:ext cx="8229600" cy="31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Media queries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7"/>
          <p:cNvSpPr txBox="1"/>
          <p:nvPr>
            <p:ph type="title"/>
          </p:nvPr>
        </p:nvSpPr>
        <p:spPr>
          <a:xfrm>
            <a:off x="502925" y="1035450"/>
            <a:ext cx="8138100" cy="31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/>
              <a:t>Say you would like to match all no larger than 600px?</a:t>
            </a:r>
            <a:endParaRPr b="0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all</a:t>
            </a:r>
            <a:r>
              <a:rPr b="0"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b="0"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(max-width</a:t>
            </a:r>
            <a:r>
              <a:rPr b="0"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600px</a:t>
            </a:r>
            <a:r>
              <a:rPr b="0"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8"/>
          <p:cNvSpPr txBox="1"/>
          <p:nvPr>
            <p:ph type="title"/>
          </p:nvPr>
        </p:nvSpPr>
        <p:spPr>
          <a:xfrm>
            <a:off x="502925" y="1035450"/>
            <a:ext cx="8138100" cy="31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/>
              <a:t>Negate by the media query by prepending… </a:t>
            </a:r>
            <a:r>
              <a:rPr b="0" lang="en" sz="1800">
                <a:latin typeface="Roboto Mono"/>
                <a:ea typeface="Roboto Mono"/>
                <a:cs typeface="Roboto Mono"/>
                <a:sym typeface="Roboto Mono"/>
              </a:rPr>
              <a:t>not</a:t>
            </a:r>
            <a:endParaRPr b="0" sz="1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not</a:t>
            </a:r>
            <a:r>
              <a:rPr b="0"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 all</a:t>
            </a:r>
            <a:r>
              <a:rPr b="0"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b="0"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(max-width</a:t>
            </a:r>
            <a:r>
              <a:rPr b="0"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500px</a:t>
            </a:r>
            <a:r>
              <a:rPr b="0"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1800">
                <a:solidFill>
                  <a:schemeClr val="lt2"/>
                </a:solidFill>
              </a:rPr>
              <a:t>What does this mean?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9"/>
          <p:cNvSpPr txBox="1"/>
          <p:nvPr>
            <p:ph type="title"/>
          </p:nvPr>
        </p:nvSpPr>
        <p:spPr>
          <a:xfrm>
            <a:off x="502925" y="1035450"/>
            <a:ext cx="8138100" cy="31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1"/>
                </a:solidFill>
                <a:hlinkClick r:id="rId3"/>
              </a:rPr>
              <a:t>tinyurl.com/wdd-mqu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7-10-19 at 12.52.32 AM.png" id="219" name="Google Shape;21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9930" y="373226"/>
            <a:ext cx="6732646" cy="3276899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50"/>
          <p:cNvSpPr txBox="1"/>
          <p:nvPr>
            <p:ph type="title"/>
          </p:nvPr>
        </p:nvSpPr>
        <p:spPr>
          <a:xfrm>
            <a:off x="976950" y="3650125"/>
            <a:ext cx="7098600" cy="119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Why web inspector is so great</a:t>
            </a:r>
            <a:r>
              <a:rPr b="0" lang="en" sz="1800"/>
              <a:t> -- see what your website looks like on different devices.</a:t>
            </a:r>
            <a:endParaRPr b="0" sz="1800" u="sng">
              <a:solidFill>
                <a:srgbClr val="6191C2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1"/>
          <p:cNvSpPr txBox="1"/>
          <p:nvPr>
            <p:ph type="title"/>
          </p:nvPr>
        </p:nvSpPr>
        <p:spPr>
          <a:xfrm>
            <a:off x="502925" y="1035450"/>
            <a:ext cx="8138100" cy="31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more info</a:t>
            </a:r>
            <a:br>
              <a:rPr lang="en"/>
            </a:br>
            <a:r>
              <a:rPr b="0" lang="en" u="sng">
                <a:hlinkClick r:id="rId3"/>
              </a:rPr>
              <a:t>Media Queries Level 4</a:t>
            </a:r>
            <a:endParaRPr b="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Also, flex and grid</a:t>
            </a:r>
            <a:endParaRPr b="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Check out </a:t>
            </a:r>
            <a:r>
              <a:rPr b="0" lang="en" u="sng">
                <a:hlinkClick r:id="rId4"/>
              </a:rPr>
              <a:t>flex-wrap</a:t>
            </a:r>
            <a:r>
              <a:rPr b="0" lang="en"/>
              <a:t> &amp; </a:t>
            </a:r>
            <a:r>
              <a:rPr b="0" lang="en" u="sng">
                <a:hlinkClick r:id="rId5"/>
              </a:rPr>
              <a:t>grid layouts</a:t>
            </a:r>
            <a:endParaRPr b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52"/>
          <p:cNvSpPr txBox="1"/>
          <p:nvPr>
            <p:ph type="title"/>
          </p:nvPr>
        </p:nvSpPr>
        <p:spPr>
          <a:xfrm>
            <a:off x="502925" y="1035450"/>
            <a:ext cx="8138100" cy="31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many visuals b/c it’s hard to find good examples on dribbble :( but ya know what sites have good media responsiveness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53"/>
          <p:cNvSpPr txBox="1"/>
          <p:nvPr>
            <p:ph type="title"/>
          </p:nvPr>
        </p:nvSpPr>
        <p:spPr>
          <a:xfrm>
            <a:off x="976950" y="3650125"/>
            <a:ext cx="7098600" cy="119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/>
              <a:t>Example site of good media query usage</a:t>
            </a:r>
            <a:r>
              <a:rPr lang="en" sz="1800"/>
              <a:t> </a:t>
            </a:r>
            <a:r>
              <a:rPr lang="en" sz="1800"/>
              <a:t>#ad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rgbClr val="6191C2"/>
                </a:solidFill>
                <a:hlinkClick r:id="rId3"/>
              </a:rPr>
              <a:t>hex.innovativedesign.club</a:t>
            </a:r>
            <a:endParaRPr sz="1800" u="sng">
              <a:solidFill>
                <a:srgbClr val="6191C2"/>
              </a:solidFill>
            </a:endParaRPr>
          </a:p>
        </p:txBody>
      </p:sp>
      <p:pic>
        <p:nvPicPr>
          <p:cNvPr id="236" name="Google Shape;236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6962" y="533650"/>
            <a:ext cx="7098625" cy="3116475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53"/>
          <p:cNvSpPr txBox="1"/>
          <p:nvPr/>
        </p:nvSpPr>
        <p:spPr>
          <a:xfrm>
            <a:off x="159775" y="4099400"/>
            <a:ext cx="14931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did you know? we’re not a part of innovative design lol</a:t>
            </a:r>
            <a:endParaRPr b="1" sz="1000">
              <a:solidFill>
                <a:schemeClr val="lt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8" name="Google Shape;238;p53"/>
          <p:cNvSpPr txBox="1"/>
          <p:nvPr/>
        </p:nvSpPr>
        <p:spPr>
          <a:xfrm rot="-5400000">
            <a:off x="7665925" y="1863288"/>
            <a:ext cx="1493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I’m a slut for good plugs</a:t>
            </a:r>
            <a:endParaRPr b="1" sz="1000">
              <a:solidFill>
                <a:schemeClr val="lt2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54"/>
          <p:cNvSpPr txBox="1"/>
          <p:nvPr>
            <p:ph type="title"/>
          </p:nvPr>
        </p:nvSpPr>
        <p:spPr>
          <a:xfrm>
            <a:off x="457200" y="1035450"/>
            <a:ext cx="8229600" cy="31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Keyframe animations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55"/>
          <p:cNvSpPr txBox="1"/>
          <p:nvPr/>
        </p:nvSpPr>
        <p:spPr>
          <a:xfrm>
            <a:off x="5686800" y="1487397"/>
            <a:ext cx="3000000" cy="21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With animations, we can create really nice, </a:t>
            </a:r>
            <a:r>
              <a:rPr b="1" lang="en" sz="2400">
                <a:solidFill>
                  <a:schemeClr val="accent1"/>
                </a:solidFill>
                <a:latin typeface="Karla"/>
                <a:ea typeface="Karla"/>
                <a:cs typeface="Karla"/>
                <a:sym typeface="Karla"/>
              </a:rPr>
              <a:t>dynamic</a:t>
            </a:r>
            <a:r>
              <a:rPr b="1" i="1" lang="en" sz="24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b="1" lang="en" sz="24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websites.</a:t>
            </a:r>
            <a:endParaRPr b="1" sz="2400">
              <a:solidFill>
                <a:srgbClr val="6191C2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249" name="Google Shape;249;p55"/>
          <p:cNvPicPr preferRelativeResize="0"/>
          <p:nvPr/>
        </p:nvPicPr>
        <p:blipFill rotWithShape="1">
          <a:blip r:embed="rId3">
            <a:alphaModFix/>
          </a:blip>
          <a:srcRect b="0" l="6140" r="6132" t="0"/>
          <a:stretch/>
        </p:blipFill>
        <p:spPr>
          <a:xfrm>
            <a:off x="682625" y="563575"/>
            <a:ext cx="4466050" cy="381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56"/>
          <p:cNvPicPr preferRelativeResize="0"/>
          <p:nvPr/>
        </p:nvPicPr>
        <p:blipFill rotWithShape="1">
          <a:blip r:embed="rId3">
            <a:alphaModFix/>
          </a:blip>
          <a:srcRect b="0" l="5040" r="5904" t="0"/>
          <a:stretch/>
        </p:blipFill>
        <p:spPr>
          <a:xfrm>
            <a:off x="682625" y="563575"/>
            <a:ext cx="4466050" cy="3761382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56"/>
          <p:cNvSpPr txBox="1"/>
          <p:nvPr/>
        </p:nvSpPr>
        <p:spPr>
          <a:xfrm>
            <a:off x="5686800" y="1487397"/>
            <a:ext cx="3000000" cy="21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Effectively allowing to express our brands or identities in ways we haven’t </a:t>
            </a:r>
            <a:r>
              <a:rPr b="1" lang="en" sz="2400">
                <a:solidFill>
                  <a:schemeClr val="accent1"/>
                </a:solidFill>
                <a:latin typeface="Karla"/>
                <a:ea typeface="Karla"/>
                <a:cs typeface="Karla"/>
                <a:sym typeface="Karla"/>
              </a:rPr>
              <a:t>before</a:t>
            </a:r>
            <a:r>
              <a:rPr b="1" lang="en" sz="24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.</a:t>
            </a:r>
            <a:endParaRPr b="1" sz="2400">
              <a:solidFill>
                <a:srgbClr val="6191C2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2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0"/>
          <p:cNvSpPr txBox="1"/>
          <p:nvPr>
            <p:ph type="title"/>
          </p:nvPr>
        </p:nvSpPr>
        <p:spPr>
          <a:xfrm>
            <a:off x="502925" y="1035450"/>
            <a:ext cx="8138100" cy="31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media queries?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57"/>
          <p:cNvSpPr txBox="1"/>
          <p:nvPr>
            <p:ph type="title"/>
          </p:nvPr>
        </p:nvSpPr>
        <p:spPr>
          <a:xfrm>
            <a:off x="502925" y="3516325"/>
            <a:ext cx="8138100" cy="9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</a:rPr>
              <a:t>Animation -</a:t>
            </a:r>
            <a:r>
              <a:rPr lang="en" sz="2000"/>
              <a:t> </a:t>
            </a:r>
            <a:r>
              <a:rPr lang="en" sz="2000">
                <a:solidFill>
                  <a:schemeClr val="lt2"/>
                </a:solidFill>
              </a:rPr>
              <a:t>a </a:t>
            </a:r>
            <a:r>
              <a:rPr lang="en" sz="2000">
                <a:solidFill>
                  <a:schemeClr val="lt2"/>
                </a:solidFill>
              </a:rPr>
              <a:t>change of state over time</a:t>
            </a:r>
            <a:endParaRPr sz="2000"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2"/>
                </a:solidFill>
              </a:rPr>
              <a:t>What is our starting state? What is our ending state?</a:t>
            </a:r>
            <a:endParaRPr sz="2000">
              <a:solidFill>
                <a:schemeClr val="lt2"/>
              </a:solidFill>
            </a:endParaRPr>
          </a:p>
        </p:txBody>
      </p:sp>
      <p:pic>
        <p:nvPicPr>
          <p:cNvPr id="261" name="Google Shape;261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891" y="1107750"/>
            <a:ext cx="2908174" cy="2181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8"/>
          <p:cNvSpPr txBox="1"/>
          <p:nvPr>
            <p:ph type="title"/>
          </p:nvPr>
        </p:nvSpPr>
        <p:spPr>
          <a:xfrm>
            <a:off x="502925" y="1035450"/>
            <a:ext cx="8138100" cy="31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of which, can be done in </a:t>
            </a:r>
            <a:r>
              <a:rPr lang="en">
                <a:solidFill>
                  <a:schemeClr val="accent3"/>
                </a:solidFill>
              </a:rPr>
              <a:t>CSS.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9700" y="170275"/>
            <a:ext cx="2221375" cy="480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400" y="303825"/>
            <a:ext cx="1703468" cy="36885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22796" y="303825"/>
            <a:ext cx="1703468" cy="3688559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59"/>
          <p:cNvSpPr txBox="1"/>
          <p:nvPr/>
        </p:nvSpPr>
        <p:spPr>
          <a:xfrm>
            <a:off x="692850" y="3927625"/>
            <a:ext cx="1388700" cy="3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Start: 0%</a:t>
            </a:r>
            <a:endParaRPr b="1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End: 100%</a:t>
            </a:r>
            <a:endParaRPr b="1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75" name="Google Shape;275;p59"/>
          <p:cNvSpPr txBox="1"/>
          <p:nvPr>
            <p:ph idx="1" type="body"/>
          </p:nvPr>
        </p:nvSpPr>
        <p:spPr>
          <a:xfrm>
            <a:off x="556550" y="4610788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/>
              <a:t>Notice the differences -- don’t worry about what’s in between</a:t>
            </a:r>
            <a:endParaRPr b="1"/>
          </a:p>
        </p:txBody>
      </p:sp>
      <p:sp>
        <p:nvSpPr>
          <p:cNvPr id="276" name="Google Shape;276;p59"/>
          <p:cNvSpPr txBox="1"/>
          <p:nvPr/>
        </p:nvSpPr>
        <p:spPr>
          <a:xfrm>
            <a:off x="2928999" y="4042211"/>
            <a:ext cx="1388700" cy="3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Mid</a:t>
            </a:r>
            <a:r>
              <a:rPr b="1"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50%</a:t>
            </a:r>
            <a:endParaRPr b="1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60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@keyframes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82" name="Google Shape;282;p60"/>
          <p:cNvSpPr txBox="1"/>
          <p:nvPr>
            <p:ph idx="1" type="body"/>
          </p:nvPr>
        </p:nvSpPr>
        <p:spPr>
          <a:xfrm>
            <a:off x="426725" y="1028700"/>
            <a:ext cx="40233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</a:pPr>
            <a:r>
              <a:rPr lang="en" sz="1400">
                <a:solidFill>
                  <a:schemeClr val="lt2"/>
                </a:solidFill>
              </a:rPr>
              <a:t>Similar to the </a:t>
            </a:r>
            <a:r>
              <a:rPr b="1" lang="en" sz="14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@media</a:t>
            </a:r>
            <a:r>
              <a:rPr lang="en" sz="1400">
                <a:solidFill>
                  <a:schemeClr val="lt2"/>
                </a:solidFill>
              </a:rPr>
              <a:t> name</a:t>
            </a:r>
            <a:endParaRPr sz="1400">
              <a:solidFill>
                <a:schemeClr val="lt2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</a:pPr>
            <a:r>
              <a:rPr lang="en" sz="1400">
                <a:solidFill>
                  <a:schemeClr val="lt2"/>
                </a:solidFill>
              </a:rPr>
              <a:t>Format: </a:t>
            </a:r>
            <a:r>
              <a:rPr lang="en" sz="14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@keyframes </a:t>
            </a:r>
            <a:r>
              <a:rPr lang="en" sz="1400">
                <a:solidFill>
                  <a:schemeClr val="lt2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en" sz="14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r>
              <a:rPr i="1" lang="en" sz="1400">
                <a:solidFill>
                  <a:schemeClr val="lt2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rules</a:t>
            </a:r>
            <a:r>
              <a:rPr lang="en" sz="14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4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</a:pPr>
            <a:r>
              <a:rPr lang="en" sz="1400">
                <a:solidFill>
                  <a:schemeClr val="lt2"/>
                </a:solidFill>
              </a:rPr>
              <a:t>Rules: what to do during animation</a:t>
            </a:r>
            <a:endParaRPr sz="1400">
              <a:solidFill>
                <a:schemeClr val="lt2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1400"/>
              <a:buChar char="•"/>
            </a:pPr>
            <a:r>
              <a:rPr lang="en" sz="1400">
                <a:solidFill>
                  <a:schemeClr val="lt2"/>
                </a:solidFill>
              </a:rPr>
              <a:t>Defining animation to use </a:t>
            </a:r>
            <a:r>
              <a:rPr b="1" lang="en" sz="1400">
                <a:solidFill>
                  <a:schemeClr val="lt2"/>
                </a:solidFill>
              </a:rPr>
              <a:t>later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283" name="Google Shape;283;p60"/>
          <p:cNvSpPr txBox="1"/>
          <p:nvPr/>
        </p:nvSpPr>
        <p:spPr>
          <a:xfrm>
            <a:off x="4572025" y="1028700"/>
            <a:ext cx="4023300" cy="32004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@keyframes </a:t>
            </a:r>
            <a:r>
              <a:rPr lang="en">
                <a:solidFill>
                  <a:srgbClr val="383A42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i="1" lang="en">
                <a:solidFill>
                  <a:srgbClr val="333333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rules</a:t>
            </a:r>
            <a:endParaRPr i="1">
              <a:solidFill>
                <a:srgbClr val="333333"/>
              </a:solidFill>
              <a:highlight>
                <a:srgbClr val="FFE599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84" name="Google Shape;284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960825"/>
            <a:ext cx="2125101" cy="119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61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Writing rules</a:t>
            </a:r>
            <a:endParaRPr/>
          </a:p>
        </p:txBody>
      </p:sp>
      <p:sp>
        <p:nvSpPr>
          <p:cNvPr id="290" name="Google Shape;290;p61"/>
          <p:cNvSpPr txBox="1"/>
          <p:nvPr>
            <p:ph idx="1" type="body"/>
          </p:nvPr>
        </p:nvSpPr>
        <p:spPr>
          <a:xfrm>
            <a:off x="426725" y="1028700"/>
            <a:ext cx="40233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b="1" lang="en">
                <a:solidFill>
                  <a:schemeClr val="lt2"/>
                </a:solidFill>
              </a:rPr>
              <a:t>Using from and to </a:t>
            </a:r>
            <a:endParaRPr b="1"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Using percentages</a:t>
            </a:r>
            <a:r>
              <a:rPr b="1" lang="en">
                <a:solidFill>
                  <a:schemeClr val="lt2"/>
                </a:solidFill>
              </a:rPr>
              <a:t> </a:t>
            </a:r>
            <a:r>
              <a:rPr lang="en">
                <a:solidFill>
                  <a:schemeClr val="lt2"/>
                </a:solidFill>
              </a:rPr>
              <a:t>[0 - 100]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91" name="Google Shape;291;p61"/>
          <p:cNvSpPr txBox="1"/>
          <p:nvPr/>
        </p:nvSpPr>
        <p:spPr>
          <a:xfrm>
            <a:off x="4572025" y="1028700"/>
            <a:ext cx="4023300" cy="32004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@keyframes </a:t>
            </a:r>
            <a:r>
              <a:rPr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fadeIn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from { opacity: 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 }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to { opacity: 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 }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62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Writing rules</a:t>
            </a:r>
            <a:endParaRPr/>
          </a:p>
        </p:txBody>
      </p:sp>
      <p:sp>
        <p:nvSpPr>
          <p:cNvPr id="297" name="Google Shape;297;p62"/>
          <p:cNvSpPr txBox="1"/>
          <p:nvPr>
            <p:ph idx="1" type="body"/>
          </p:nvPr>
        </p:nvSpPr>
        <p:spPr>
          <a:xfrm>
            <a:off x="426725" y="1028700"/>
            <a:ext cx="40233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Using from and to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1600"/>
              <a:buChar char="•"/>
            </a:pPr>
            <a:r>
              <a:rPr b="1" lang="en">
                <a:solidFill>
                  <a:schemeClr val="lt2"/>
                </a:solidFill>
              </a:rPr>
              <a:t>Using percentages [0 - 100]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298" name="Google Shape;298;p62"/>
          <p:cNvSpPr txBox="1"/>
          <p:nvPr/>
        </p:nvSpPr>
        <p:spPr>
          <a:xfrm>
            <a:off x="4572025" y="1028700"/>
            <a:ext cx="4023300" cy="32004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@keyframes </a:t>
            </a:r>
            <a:r>
              <a:rPr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fadeInOut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0% { opacity: 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 }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50% { opacity: 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 }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100% { opacity: 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 }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63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Writing rules: another example</a:t>
            </a:r>
            <a:endParaRPr/>
          </a:p>
        </p:txBody>
      </p:sp>
      <p:sp>
        <p:nvSpPr>
          <p:cNvPr id="304" name="Google Shape;304;p63"/>
          <p:cNvSpPr txBox="1"/>
          <p:nvPr>
            <p:ph idx="1" type="body"/>
          </p:nvPr>
        </p:nvSpPr>
        <p:spPr>
          <a:xfrm>
            <a:off x="426725" y="1028700"/>
            <a:ext cx="40233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Using from and to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1600"/>
              <a:buChar char="•"/>
            </a:pPr>
            <a:r>
              <a:rPr b="1" lang="en">
                <a:solidFill>
                  <a:schemeClr val="lt2"/>
                </a:solidFill>
              </a:rPr>
              <a:t>Using percentages </a:t>
            </a:r>
            <a:r>
              <a:rPr b="1" lang="en">
                <a:solidFill>
                  <a:schemeClr val="lt2"/>
                </a:solidFill>
              </a:rPr>
              <a:t>[0 - 100]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305" name="Google Shape;305;p63"/>
          <p:cNvSpPr txBox="1"/>
          <p:nvPr/>
        </p:nvSpPr>
        <p:spPr>
          <a:xfrm>
            <a:off x="4572025" y="1028700"/>
            <a:ext cx="4023300" cy="32004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@keyframes </a:t>
            </a:r>
            <a:r>
              <a:rPr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upDown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0% { top: 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100px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 }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50% { top: 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0px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 }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100% { top: 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100px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 }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64"/>
          <p:cNvSpPr txBox="1"/>
          <p:nvPr>
            <p:ph type="title"/>
          </p:nvPr>
        </p:nvSpPr>
        <p:spPr>
          <a:xfrm>
            <a:off x="457200" y="1035450"/>
            <a:ext cx="8229600" cy="31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65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your keyframe</a:t>
            </a:r>
            <a:endParaRPr/>
          </a:p>
        </p:txBody>
      </p:sp>
      <p:sp>
        <p:nvSpPr>
          <p:cNvPr id="316" name="Google Shape;316;p65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b="1" lang="en">
                <a:solidFill>
                  <a:schemeClr val="lt2"/>
                </a:solidFill>
              </a:rPr>
              <a:t>Put it in the element of choice</a:t>
            </a:r>
            <a:endParaRPr b="1">
              <a:solidFill>
                <a:schemeClr val="lt2"/>
              </a:solidFill>
            </a:endParaRPr>
          </a:p>
          <a:p>
            <a:pPr indent="-330200" lvl="1" marL="9144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Char char="–"/>
            </a:pPr>
            <a:r>
              <a:rPr lang="en">
                <a:solidFill>
                  <a:schemeClr val="lt2"/>
                </a:solidFill>
              </a:rPr>
              <a:t>Use the name you chose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Add optional adjustments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17" name="Google Shape;317;p65"/>
          <p:cNvSpPr txBox="1"/>
          <p:nvPr/>
        </p:nvSpPr>
        <p:spPr>
          <a:xfrm>
            <a:off x="4572025" y="1028700"/>
            <a:ext cx="4023300" cy="32004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@keyframes </a:t>
            </a:r>
            <a:r>
              <a:rPr lang="en">
                <a:solidFill>
                  <a:srgbClr val="383A42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upDown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0% { top: 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100px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 }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50% { top: 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0px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 }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100% { top: 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100px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 }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#potato-head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>
                <a:solidFill>
                  <a:srgbClr val="383A42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animation-name</a:t>
            </a:r>
            <a:r>
              <a:rPr lang="en">
                <a:solidFill>
                  <a:srgbClr val="333333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>
                <a:solidFill>
                  <a:srgbClr val="986801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upDown</a:t>
            </a:r>
            <a:r>
              <a:rPr lang="en">
                <a:solidFill>
                  <a:srgbClr val="333333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>
              <a:solidFill>
                <a:srgbClr val="333333"/>
              </a:solidFill>
              <a:highlight>
                <a:srgbClr val="FFE599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318" name="Google Shape;318;p65"/>
          <p:cNvPicPr preferRelativeResize="0"/>
          <p:nvPr/>
        </p:nvPicPr>
        <p:blipFill rotWithShape="1">
          <a:blip r:embed="rId3">
            <a:alphaModFix/>
          </a:blip>
          <a:srcRect b="2498" l="0" r="0" t="2498"/>
          <a:stretch/>
        </p:blipFill>
        <p:spPr>
          <a:xfrm>
            <a:off x="7423400" y="1116025"/>
            <a:ext cx="1044925" cy="214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66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 adjustments???</a:t>
            </a:r>
            <a:endParaRPr/>
          </a:p>
        </p:txBody>
      </p:sp>
      <p:sp>
        <p:nvSpPr>
          <p:cNvPr id="324" name="Google Shape;324;p66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b="1" lang="en">
                <a:solidFill>
                  <a:schemeClr val="lt2"/>
                </a:solidFill>
              </a:rPr>
              <a:t>Duration</a:t>
            </a:r>
            <a:endParaRPr b="1"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Speed curve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Delay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Play #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Direction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25" name="Google Shape;325;p66"/>
          <p:cNvSpPr txBox="1"/>
          <p:nvPr/>
        </p:nvSpPr>
        <p:spPr>
          <a:xfrm>
            <a:off x="4572025" y="1028700"/>
            <a:ext cx="4023300" cy="32004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#potato-head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animation-name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upDown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animation-duration</a:t>
            </a:r>
            <a:r>
              <a:rPr lang="en" sz="1300">
                <a:solidFill>
                  <a:srgbClr val="333333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0.5s</a:t>
            </a:r>
            <a:r>
              <a:rPr lang="en" sz="1300">
                <a:solidFill>
                  <a:srgbClr val="333333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highlight>
                <a:srgbClr val="FFE599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animation-timing-function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ease-in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animation-delay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0s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animation-iteration-count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animation-direction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reverse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highlight>
                <a:srgbClr val="FFE599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25" y="914400"/>
            <a:ext cx="4498974" cy="3374224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31"/>
          <p:cNvSpPr txBox="1"/>
          <p:nvPr/>
        </p:nvSpPr>
        <p:spPr>
          <a:xfrm>
            <a:off x="5686800" y="1487397"/>
            <a:ext cx="3000000" cy="21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W</a:t>
            </a:r>
            <a:r>
              <a:rPr b="1" lang="en" sz="24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e can design how the document is presented</a:t>
            </a:r>
            <a:br>
              <a:rPr b="1" lang="en" sz="24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b="1" lang="en" sz="24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across different </a:t>
            </a:r>
            <a:r>
              <a:rPr b="1" lang="en" sz="2400">
                <a:solidFill>
                  <a:srgbClr val="6191C2"/>
                </a:solidFill>
                <a:latin typeface="Karla"/>
                <a:ea typeface="Karla"/>
                <a:cs typeface="Karla"/>
                <a:sym typeface="Karla"/>
              </a:rPr>
              <a:t>medias</a:t>
            </a:r>
            <a:endParaRPr b="1" sz="2400">
              <a:solidFill>
                <a:srgbClr val="6191C2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2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67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 adjustments???</a:t>
            </a:r>
            <a:endParaRPr/>
          </a:p>
        </p:txBody>
      </p:sp>
      <p:sp>
        <p:nvSpPr>
          <p:cNvPr id="331" name="Google Shape;331;p67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Duration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b="1" lang="en">
                <a:solidFill>
                  <a:schemeClr val="lt2"/>
                </a:solidFill>
              </a:rPr>
              <a:t>Speed curve</a:t>
            </a:r>
            <a:endParaRPr b="1"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Delay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Play #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Direction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32" name="Google Shape;332;p67"/>
          <p:cNvSpPr txBox="1"/>
          <p:nvPr/>
        </p:nvSpPr>
        <p:spPr>
          <a:xfrm>
            <a:off x="4572025" y="1028700"/>
            <a:ext cx="4023300" cy="32004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#potato-head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animation-name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upDown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animation-duration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0.5s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animation-timing-function</a:t>
            </a:r>
            <a:r>
              <a:rPr lang="en" sz="1300">
                <a:solidFill>
                  <a:srgbClr val="333333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383A42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ease-in</a:t>
            </a:r>
            <a:r>
              <a:rPr lang="en" sz="1300">
                <a:solidFill>
                  <a:srgbClr val="333333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highlight>
                <a:srgbClr val="FFE599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animation-delay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0s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animation-iteration-count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animation-direction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reverse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highlight>
                <a:srgbClr val="FFE599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68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 adjustments???</a:t>
            </a:r>
            <a:endParaRPr/>
          </a:p>
        </p:txBody>
      </p:sp>
      <p:sp>
        <p:nvSpPr>
          <p:cNvPr id="338" name="Google Shape;338;p68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Duration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Speed curve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b="1" lang="en">
                <a:solidFill>
                  <a:schemeClr val="lt2"/>
                </a:solidFill>
              </a:rPr>
              <a:t>Delay</a:t>
            </a:r>
            <a:endParaRPr b="1"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Play #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Direction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39" name="Google Shape;339;p68"/>
          <p:cNvSpPr txBox="1"/>
          <p:nvPr/>
        </p:nvSpPr>
        <p:spPr>
          <a:xfrm>
            <a:off x="4572025" y="1028700"/>
            <a:ext cx="4023300" cy="32004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#potato-head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animation-name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upDown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animation-duration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0.5s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animation-timing-function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ease-in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animation-delay</a:t>
            </a:r>
            <a:r>
              <a:rPr lang="en" sz="1300">
                <a:solidFill>
                  <a:srgbClr val="333333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0s</a:t>
            </a:r>
            <a:r>
              <a:rPr lang="en" sz="1300">
                <a:solidFill>
                  <a:srgbClr val="333333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highlight>
                <a:srgbClr val="FFE599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animation-iteration-count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animation-direction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reverse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highlight>
                <a:srgbClr val="FFE599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69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 adjustments???</a:t>
            </a:r>
            <a:endParaRPr/>
          </a:p>
        </p:txBody>
      </p:sp>
      <p:sp>
        <p:nvSpPr>
          <p:cNvPr id="345" name="Google Shape;345;p69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Duration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Speed curve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Delay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b="1" lang="en">
                <a:solidFill>
                  <a:schemeClr val="lt2"/>
                </a:solidFill>
              </a:rPr>
              <a:t>Play #</a:t>
            </a:r>
            <a:endParaRPr b="1"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Direction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46" name="Google Shape;346;p69"/>
          <p:cNvSpPr txBox="1"/>
          <p:nvPr/>
        </p:nvSpPr>
        <p:spPr>
          <a:xfrm>
            <a:off x="4572025" y="1028700"/>
            <a:ext cx="4023300" cy="32004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#potato-head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animation-name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upDown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animation-duration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0.5s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animation-timing-function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ease-in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animation-delay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0s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animation-iteration-count</a:t>
            </a:r>
            <a:r>
              <a:rPr lang="en" sz="1300">
                <a:solidFill>
                  <a:srgbClr val="333333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300">
                <a:solidFill>
                  <a:srgbClr val="333333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highlight>
                <a:srgbClr val="FFE599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animation-direction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reverse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highlight>
                <a:srgbClr val="FFE599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70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 adjustments???</a:t>
            </a:r>
            <a:endParaRPr/>
          </a:p>
        </p:txBody>
      </p:sp>
      <p:sp>
        <p:nvSpPr>
          <p:cNvPr id="352" name="Google Shape;352;p70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Duration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Speed curve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Delay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Play #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1600"/>
              <a:buChar char="•"/>
            </a:pPr>
            <a:r>
              <a:rPr b="1" lang="en">
                <a:solidFill>
                  <a:schemeClr val="lt2"/>
                </a:solidFill>
              </a:rPr>
              <a:t>Direction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353" name="Google Shape;353;p70"/>
          <p:cNvSpPr txBox="1"/>
          <p:nvPr/>
        </p:nvSpPr>
        <p:spPr>
          <a:xfrm>
            <a:off x="4572025" y="1028700"/>
            <a:ext cx="4023300" cy="32004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#potato-head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animation-name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upDown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animation-duration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0.5s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animation-timing-function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ease-in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animation-delay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0s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animation-iteration-count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animation-direction</a:t>
            </a:r>
            <a:r>
              <a:rPr lang="en" sz="1300">
                <a:solidFill>
                  <a:srgbClr val="333333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383A42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reverse</a:t>
            </a:r>
            <a:r>
              <a:rPr lang="en" sz="1300">
                <a:solidFill>
                  <a:srgbClr val="333333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highlight>
                <a:srgbClr val="FFE599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71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Animation shorthand</a:t>
            </a:r>
            <a:endParaRPr/>
          </a:p>
        </p:txBody>
      </p:sp>
      <p:sp>
        <p:nvSpPr>
          <p:cNvPr id="359" name="Google Shape;359;p71"/>
          <p:cNvSpPr txBox="1"/>
          <p:nvPr>
            <p:ph idx="1" type="body"/>
          </p:nvPr>
        </p:nvSpPr>
        <p:spPr>
          <a:xfrm>
            <a:off x="502925" y="1028700"/>
            <a:ext cx="26517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In this order:</a:t>
            </a:r>
            <a:endParaRPr b="1"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Name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Duration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Speed curve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Delay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Play #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Direction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60" name="Google Shape;360;p71"/>
          <p:cNvSpPr txBox="1"/>
          <p:nvPr/>
        </p:nvSpPr>
        <p:spPr>
          <a:xfrm>
            <a:off x="3243425" y="1028700"/>
            <a:ext cx="5397600" cy="32004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#potato-head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upDown </a:t>
            </a:r>
            <a:r>
              <a:rPr lang="en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0.5s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 ease-in </a:t>
            </a:r>
            <a:r>
              <a:rPr lang="en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0s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 reverse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72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Stop in final state</a:t>
            </a:r>
            <a:endParaRPr/>
          </a:p>
        </p:txBody>
      </p:sp>
      <p:sp>
        <p:nvSpPr>
          <p:cNvPr id="366" name="Google Shape;366;p72"/>
          <p:cNvSpPr txBox="1"/>
          <p:nvPr>
            <p:ph idx="1" type="body"/>
          </p:nvPr>
        </p:nvSpPr>
        <p:spPr>
          <a:xfrm>
            <a:off x="502925" y="1028700"/>
            <a:ext cx="26517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lt2"/>
                </a:solidFill>
              </a:rPr>
              <a:t>Use special property to stop animation in a specific final state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367" name="Google Shape;367;p72"/>
          <p:cNvSpPr txBox="1"/>
          <p:nvPr/>
        </p:nvSpPr>
        <p:spPr>
          <a:xfrm>
            <a:off x="3243425" y="1028700"/>
            <a:ext cx="5352000" cy="32004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#potato-head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animation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upDown </a:t>
            </a:r>
            <a:r>
              <a:rPr lang="en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0.5s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 ease-in </a:t>
            </a:r>
            <a:r>
              <a:rPr lang="en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0s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 reverse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>
                <a:solidFill>
                  <a:srgbClr val="383A42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animation-fill-mode: </a:t>
            </a:r>
            <a:r>
              <a:rPr lang="en">
                <a:solidFill>
                  <a:srgbClr val="986801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forwards</a:t>
            </a:r>
            <a:r>
              <a:rPr lang="en">
                <a:solidFill>
                  <a:srgbClr val="333333"/>
                </a:solidFill>
                <a:highlight>
                  <a:srgbClr val="FFE599"/>
                </a:highlight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73"/>
          <p:cNvSpPr txBox="1"/>
          <p:nvPr/>
        </p:nvSpPr>
        <p:spPr>
          <a:xfrm>
            <a:off x="502950" y="1028700"/>
            <a:ext cx="8138100" cy="3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Demo</a:t>
            </a:r>
            <a:endParaRPr b="1" sz="2400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u="sng">
                <a:solidFill>
                  <a:schemeClr val="accent1"/>
                </a:solidFill>
                <a:latin typeface="Karla"/>
                <a:ea typeface="Karla"/>
                <a:cs typeface="Karla"/>
                <a:sym typeface="Karla"/>
                <a:hlinkClick r:id="rId3"/>
              </a:rPr>
              <a:t>t</a:t>
            </a:r>
            <a:r>
              <a:rPr b="1" lang="en" sz="2400" u="sng">
                <a:solidFill>
                  <a:schemeClr val="accent1"/>
                </a:solidFill>
                <a:latin typeface="Karla"/>
                <a:ea typeface="Karla"/>
                <a:cs typeface="Karla"/>
                <a:sym typeface="Karla"/>
                <a:hlinkClick r:id="rId4"/>
              </a:rPr>
              <a:t>inyurl.com/keyframe-wdd</a:t>
            </a:r>
            <a:endParaRPr sz="2400" u="sng">
              <a:solidFill>
                <a:schemeClr val="accent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73" name="Google Shape;373;p73"/>
          <p:cNvSpPr txBox="1"/>
          <p:nvPr/>
        </p:nvSpPr>
        <p:spPr>
          <a:xfrm>
            <a:off x="3224375" y="4691100"/>
            <a:ext cx="3000000" cy="3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Solutions:</a:t>
            </a:r>
            <a:r>
              <a:rPr lang="en" sz="10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" sz="1000" u="sng">
                <a:solidFill>
                  <a:schemeClr val="accent1"/>
                </a:solidFill>
                <a:latin typeface="Karla"/>
                <a:ea typeface="Karla"/>
                <a:cs typeface="Karla"/>
                <a:sym typeface="Karla"/>
                <a:hlinkClick r:id="rId5"/>
              </a:rPr>
              <a:t>tinyurl.com/keyframe-sol 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74"/>
          <p:cNvSpPr txBox="1"/>
          <p:nvPr>
            <p:ph type="title"/>
          </p:nvPr>
        </p:nvSpPr>
        <p:spPr>
          <a:xfrm>
            <a:off x="502925" y="457200"/>
            <a:ext cx="40233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Transitions: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Pseudo-selectors</a:t>
            </a:r>
            <a:endParaRPr/>
          </a:p>
        </p:txBody>
      </p:sp>
      <p:sp>
        <p:nvSpPr>
          <p:cNvPr id="379" name="Google Shape;379;p74"/>
          <p:cNvSpPr txBox="1"/>
          <p:nvPr>
            <p:ph idx="1" type="body"/>
          </p:nvPr>
        </p:nvSpPr>
        <p:spPr>
          <a:xfrm>
            <a:off x="502925" y="1333500"/>
            <a:ext cx="40233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Responding to a user’s action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Use transition property to determine time, speed curve, and pseudo-selector to determine states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:hover { </a:t>
            </a:r>
            <a:r>
              <a:rPr i="1"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rules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}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80" name="Google Shape;380;p74"/>
          <p:cNvSpPr txBox="1"/>
          <p:nvPr>
            <p:ph type="title"/>
          </p:nvPr>
        </p:nvSpPr>
        <p:spPr>
          <a:xfrm>
            <a:off x="4617725" y="457200"/>
            <a:ext cx="40233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Animations: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Keyframes</a:t>
            </a:r>
            <a:endParaRPr/>
          </a:p>
        </p:txBody>
      </p:sp>
      <p:sp>
        <p:nvSpPr>
          <p:cNvPr id="381" name="Google Shape;381;p74"/>
          <p:cNvSpPr txBox="1"/>
          <p:nvPr>
            <p:ph idx="1" type="body"/>
          </p:nvPr>
        </p:nvSpPr>
        <p:spPr>
          <a:xfrm>
            <a:off x="4617725" y="1333500"/>
            <a:ext cx="40233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Continuous and automatically instigated animations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Does not depend on user states, more control over animation and timeframes</a:t>
            </a:r>
            <a:endParaRPr i="1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{ animation: name }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@keyframe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name { </a:t>
            </a:r>
            <a:r>
              <a:rPr i="1"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rules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}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75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Spec</a:t>
            </a:r>
            <a:endParaRPr/>
          </a:p>
        </p:txBody>
      </p:sp>
      <p:sp>
        <p:nvSpPr>
          <p:cNvPr id="387" name="Google Shape;387;p75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/>
              <a:t>After consulting with staff, t</a:t>
            </a:r>
            <a:r>
              <a:rPr lang="en" sz="2000"/>
              <a:t>his semester, we have two solo projects instead of one final project. We will be splitting the grade between the </a:t>
            </a:r>
            <a:r>
              <a:rPr b="1" lang="en" sz="2000"/>
              <a:t>final project (40%)</a:t>
            </a:r>
            <a:r>
              <a:rPr lang="en" sz="2000"/>
              <a:t> into </a:t>
            </a:r>
            <a:r>
              <a:rPr b="1" lang="en" sz="2000"/>
              <a:t>proj2 (20%)</a:t>
            </a:r>
            <a:r>
              <a:rPr lang="en" sz="2000"/>
              <a:t> and </a:t>
            </a:r>
            <a:r>
              <a:rPr b="1" lang="en" sz="2000"/>
              <a:t>proj3 (20%).</a:t>
            </a:r>
            <a:endParaRPr b="1" sz="200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76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Project: Mobile First Design</a:t>
            </a:r>
            <a:endParaRPr/>
          </a:p>
        </p:txBody>
      </p:sp>
      <p:pic>
        <p:nvPicPr>
          <p:cNvPr id="393" name="Google Shape;393;p76"/>
          <p:cNvPicPr preferRelativeResize="0"/>
          <p:nvPr/>
        </p:nvPicPr>
        <p:blipFill rotWithShape="1">
          <a:blip r:embed="rId3">
            <a:alphaModFix/>
          </a:blip>
          <a:srcRect b="15498" l="0" r="0" t="15498"/>
          <a:stretch/>
        </p:blipFill>
        <p:spPr>
          <a:xfrm>
            <a:off x="757476" y="1028700"/>
            <a:ext cx="3514250" cy="1818754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76"/>
          <p:cNvSpPr txBox="1"/>
          <p:nvPr>
            <p:ph idx="1" type="body"/>
          </p:nvPr>
        </p:nvSpPr>
        <p:spPr>
          <a:xfrm>
            <a:off x="4617725" y="1028700"/>
            <a:ext cx="40233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Redesign a business website of </a:t>
            </a:r>
            <a:br>
              <a:rPr lang="en" sz="1400"/>
            </a:br>
            <a:r>
              <a:rPr lang="en" sz="1400"/>
              <a:t>your choice.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Minimum 6 screens, including the </a:t>
            </a:r>
            <a:br>
              <a:rPr lang="en" sz="1400"/>
            </a:br>
            <a:r>
              <a:rPr lang="en" sz="1400"/>
              <a:t>home screen.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Use </a:t>
            </a:r>
            <a:r>
              <a:rPr lang="en" sz="1400"/>
              <a:t>5 </a:t>
            </a:r>
            <a:r>
              <a:rPr lang="en" sz="1400"/>
              <a:t>distinct keyframe animations and media queries to support the following screens: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–"/>
            </a:pPr>
            <a:r>
              <a:rPr lang="en" sz="1400"/>
              <a:t>1920px by 1080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–"/>
            </a:pPr>
            <a:r>
              <a:rPr lang="en" sz="1400"/>
              <a:t>1168 x 560px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–"/>
            </a:pPr>
            <a:r>
              <a:rPr lang="en" sz="1400"/>
              <a:t>375px by 580px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b="1" lang="en" sz="1400"/>
              <a:t>Due in 2 weeks April 15th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Will hold extra OH during this time! Come visit us!</a:t>
            </a:r>
            <a:endParaRPr sz="1400"/>
          </a:p>
        </p:txBody>
      </p:sp>
      <p:pic>
        <p:nvPicPr>
          <p:cNvPr descr="Screen Shot 2017-10-19 at 12.52.32 AM.png" id="395" name="Google Shape;395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475" y="2977653"/>
            <a:ext cx="3514246" cy="17104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2"/>
          <p:cNvSpPr txBox="1"/>
          <p:nvPr>
            <p:ph type="title"/>
          </p:nvPr>
        </p:nvSpPr>
        <p:spPr>
          <a:xfrm>
            <a:off x="502925" y="1035450"/>
            <a:ext cx="8138100" cy="31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it extra to talk about </a:t>
            </a:r>
            <a:r>
              <a:rPr lang="en">
                <a:solidFill>
                  <a:srgbClr val="6191C2"/>
                </a:solidFill>
              </a:rPr>
              <a:t>medias</a:t>
            </a:r>
            <a:r>
              <a:rPr lang="en"/>
              <a:t> for a web page?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Since it is </a:t>
            </a:r>
            <a:r>
              <a:rPr i="1" lang="en"/>
              <a:t>just</a:t>
            </a:r>
            <a:r>
              <a:rPr lang="en"/>
              <a:t> a web page </a:t>
            </a:r>
            <a:r>
              <a:rPr i="1" lang="en"/>
              <a:t>for screens</a:t>
            </a:r>
            <a:r>
              <a:rPr lang="en"/>
              <a:t>… or really?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77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Spec</a:t>
            </a:r>
            <a:endParaRPr/>
          </a:p>
        </p:txBody>
      </p:sp>
      <p:sp>
        <p:nvSpPr>
          <p:cNvPr id="401" name="Google Shape;401;p77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800"/>
              <a:t>Check it out here:</a:t>
            </a:r>
            <a:endParaRPr b="1" sz="1800"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800"/>
              <a:t>Attendance: sodales</a:t>
            </a:r>
            <a:endParaRPr b="1" sz="1800"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chemeClr val="accent1"/>
                </a:solidFill>
                <a:hlinkClick r:id="rId3"/>
              </a:rPr>
              <a:t>tinyurl.com/wdd-spec</a:t>
            </a:r>
            <a:endParaRPr b="1" sz="18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3"/>
          <p:cNvSpPr txBox="1"/>
          <p:nvPr>
            <p:ph type="title"/>
          </p:nvPr>
        </p:nvSpPr>
        <p:spPr>
          <a:xfrm>
            <a:off x="502925" y="1035450"/>
            <a:ext cx="8138100" cy="31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191C2"/>
                </a:solidFill>
              </a:rPr>
              <a:t>screen</a:t>
            </a:r>
            <a:br>
              <a:rPr lang="en" sz="1800"/>
            </a:br>
            <a:r>
              <a:rPr lang="en" sz="1800"/>
              <a:t>for computer screens</a:t>
            </a:r>
            <a:endParaRPr sz="1800"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191C2"/>
                </a:solidFill>
              </a:rPr>
              <a:t>print</a:t>
            </a:r>
            <a:br>
              <a:rPr lang="en" sz="1800"/>
            </a:br>
            <a:r>
              <a:rPr lang="en" sz="1800"/>
              <a:t>for printed documents</a:t>
            </a:r>
            <a:endParaRPr sz="1800"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191C2"/>
                </a:solidFill>
              </a:rPr>
              <a:t>speech</a:t>
            </a:r>
            <a:br>
              <a:rPr lang="en" sz="1800"/>
            </a:br>
            <a:r>
              <a:rPr lang="en" sz="1800"/>
              <a:t>for speech synthesizers</a:t>
            </a:r>
            <a:endParaRPr sz="1800"/>
          </a:p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rPr i="1" lang="en" sz="1800"/>
              <a:t>… and more</a:t>
            </a:r>
            <a:endParaRPr i="1"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4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to place media queries?</a:t>
            </a:r>
            <a:endParaRPr/>
          </a:p>
        </p:txBody>
      </p:sp>
      <p:sp>
        <p:nvSpPr>
          <p:cNvPr id="121" name="Google Shape;121;p34"/>
          <p:cNvSpPr txBox="1"/>
          <p:nvPr>
            <p:ph idx="1" type="body"/>
          </p:nvPr>
        </p:nvSpPr>
        <p:spPr>
          <a:xfrm>
            <a:off x="502925" y="1028700"/>
            <a:ext cx="26517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Options 1</a:t>
            </a:r>
            <a:endParaRPr b="1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write it inside our CSS files </a:t>
            </a:r>
            <a:endParaRPr/>
          </a:p>
        </p:txBody>
      </p:sp>
      <p:sp>
        <p:nvSpPr>
          <p:cNvPr id="122" name="Google Shape;122;p34"/>
          <p:cNvSpPr txBox="1"/>
          <p:nvPr/>
        </p:nvSpPr>
        <p:spPr>
          <a:xfrm>
            <a:off x="3243425" y="1028700"/>
            <a:ext cx="5397600" cy="32004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html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font-size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16px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626A4"/>
                </a:solidFill>
                <a:latin typeface="Roboto Mono"/>
                <a:ea typeface="Roboto Mono"/>
                <a:cs typeface="Roboto Mono"/>
                <a:sym typeface="Roboto Mono"/>
              </a:rPr>
              <a:t>@media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screen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(max-width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600px</a:t>
            </a:r>
            <a:r>
              <a:rPr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html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font-size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14px</a:t>
            </a: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A626A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3" name="Google Shape;123;p34"/>
          <p:cNvSpPr txBox="1"/>
          <p:nvPr/>
        </p:nvSpPr>
        <p:spPr>
          <a:xfrm>
            <a:off x="502925" y="4462275"/>
            <a:ext cx="6081000" cy="2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626A4"/>
                </a:solidFill>
                <a:latin typeface="Roboto Mono"/>
                <a:ea typeface="Roboto Mono"/>
                <a:cs typeface="Roboto Mono"/>
                <a:sym typeface="Roboto Mono"/>
              </a:rPr>
              <a:t>@media</a:t>
            </a:r>
            <a:r>
              <a:rPr lang="en" sz="1200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 is a special directive in CSS that matches media queries</a:t>
            </a:r>
            <a:endParaRPr sz="1200">
              <a:solidFill>
                <a:schemeClr val="lt2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5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Where to place media queries?</a:t>
            </a:r>
            <a:endParaRPr/>
          </a:p>
        </p:txBody>
      </p:sp>
      <p:sp>
        <p:nvSpPr>
          <p:cNvPr id="129" name="Google Shape;129;p35"/>
          <p:cNvSpPr txBox="1"/>
          <p:nvPr>
            <p:ph idx="1" type="body"/>
          </p:nvPr>
        </p:nvSpPr>
        <p:spPr>
          <a:xfrm>
            <a:off x="502925" y="1028700"/>
            <a:ext cx="26517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2"/>
                </a:solidFill>
              </a:rPr>
              <a:t>Options 2</a:t>
            </a:r>
            <a:endParaRPr b="1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We can specify media query when linking CSS file in HTML (it’s easier for option 1 though!)</a:t>
            </a:r>
            <a:endParaRPr/>
          </a:p>
        </p:txBody>
      </p:sp>
      <p:sp>
        <p:nvSpPr>
          <p:cNvPr id="130" name="Google Shape;130;p35"/>
          <p:cNvSpPr txBox="1"/>
          <p:nvPr/>
        </p:nvSpPr>
        <p:spPr>
          <a:xfrm>
            <a:off x="3243425" y="1028700"/>
            <a:ext cx="5397600" cy="32004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link</a:t>
            </a:r>
            <a:r>
              <a:rPr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rel</a:t>
            </a:r>
            <a:r>
              <a:rPr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solidFill>
                  <a:srgbClr val="50A14F"/>
                </a:solidFill>
                <a:latin typeface="Roboto Mono"/>
                <a:ea typeface="Roboto Mono"/>
                <a:cs typeface="Roboto Mono"/>
                <a:sym typeface="Roboto Mono"/>
              </a:rPr>
              <a:t>"stylesheet"</a:t>
            </a:r>
            <a:br>
              <a:rPr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media</a:t>
            </a:r>
            <a:r>
              <a:rPr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solidFill>
                  <a:srgbClr val="50A14F"/>
                </a:solidFill>
                <a:latin typeface="Roboto Mono"/>
                <a:ea typeface="Roboto Mono"/>
                <a:cs typeface="Roboto Mono"/>
                <a:sym typeface="Roboto Mono"/>
              </a:rPr>
              <a:t>"screen and (max-width: 600px)"</a:t>
            </a:r>
            <a:br>
              <a:rPr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href</a:t>
            </a:r>
            <a:r>
              <a:rPr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solidFill>
                  <a:srgbClr val="50A14F"/>
                </a:solidFill>
                <a:latin typeface="Roboto Mono"/>
                <a:ea typeface="Roboto Mono"/>
                <a:cs typeface="Roboto Mono"/>
                <a:sym typeface="Roboto Mono"/>
              </a:rPr>
              <a:t>"assets/screen.css"</a:t>
            </a:r>
            <a:r>
              <a:rPr lang="en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>
              <a:solidFill>
                <a:srgbClr val="A626A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6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 1 -- just CSS with extra steps</a:t>
            </a:r>
            <a:endParaRPr/>
          </a:p>
        </p:txBody>
      </p:sp>
      <p:sp>
        <p:nvSpPr>
          <p:cNvPr id="136" name="Google Shape;136;p36"/>
          <p:cNvSpPr txBox="1"/>
          <p:nvPr>
            <p:ph idx="4294967295" type="body"/>
          </p:nvPr>
        </p:nvSpPr>
        <p:spPr>
          <a:xfrm>
            <a:off x="440550" y="1261875"/>
            <a:ext cx="8262900" cy="32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"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rPr>
              <a:t>@media 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800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max-width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: 375px) </a:t>
            </a:r>
            <a:r>
              <a:rPr lang="en" sz="18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 sz="1800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max-height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: 667px) {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		html {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			</a:t>
            </a:r>
            <a:r>
              <a:rPr lang="en" sz="1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background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800">
                <a:solidFill>
                  <a:srgbClr val="A52A2A"/>
                </a:solidFill>
                <a:latin typeface="Roboto Mono"/>
                <a:ea typeface="Roboto Mono"/>
                <a:cs typeface="Roboto Mono"/>
                <a:sym typeface="Roboto Mono"/>
              </a:rPr>
              <a:t>red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		}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00">
                <a:latin typeface="Karla"/>
                <a:ea typeface="Karla"/>
                <a:cs typeface="Karla"/>
                <a:sym typeface="Karla"/>
              </a:rPr>
              <a:t>“For screens that have a width &lt; 375 pixels and a length &lt; 667 pixels, use these CSS properties in addition to the ones above.”</a:t>
            </a:r>
            <a:endParaRPr sz="1800"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DD Spring 2019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DD Fall 2018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